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481" r:id="rId5"/>
    <p:sldId id="482" r:id="rId6"/>
    <p:sldId id="313" r:id="rId7"/>
    <p:sldId id="436" r:id="rId8"/>
    <p:sldId id="451" r:id="rId9"/>
    <p:sldId id="447" r:id="rId10"/>
    <p:sldId id="448" r:id="rId11"/>
    <p:sldId id="449" r:id="rId12"/>
    <p:sldId id="450" r:id="rId13"/>
    <p:sldId id="437" r:id="rId14"/>
    <p:sldId id="438" r:id="rId15"/>
    <p:sldId id="469" r:id="rId16"/>
    <p:sldId id="461" r:id="rId17"/>
    <p:sldId id="462" r:id="rId18"/>
    <p:sldId id="452" r:id="rId19"/>
    <p:sldId id="465" r:id="rId20"/>
    <p:sldId id="466" r:id="rId21"/>
    <p:sldId id="467" r:id="rId22"/>
    <p:sldId id="455" r:id="rId23"/>
    <p:sldId id="470" r:id="rId24"/>
    <p:sldId id="471" r:id="rId25"/>
    <p:sldId id="472" r:id="rId26"/>
    <p:sldId id="473" r:id="rId27"/>
    <p:sldId id="474" r:id="rId28"/>
    <p:sldId id="475" r:id="rId29"/>
    <p:sldId id="456" r:id="rId30"/>
    <p:sldId id="480" r:id="rId31"/>
    <p:sldId id="479" r:id="rId32"/>
    <p:sldId id="458" r:id="rId33"/>
    <p:sldId id="483" r:id="rId34"/>
    <p:sldId id="484" r:id="rId35"/>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481"/>
            <p14:sldId id="482"/>
            <p14:sldId id="313"/>
            <p14:sldId id="436"/>
            <p14:sldId id="451"/>
            <p14:sldId id="447"/>
            <p14:sldId id="448"/>
            <p14:sldId id="449"/>
            <p14:sldId id="450"/>
            <p14:sldId id="437"/>
            <p14:sldId id="438"/>
            <p14:sldId id="469"/>
            <p14:sldId id="461"/>
            <p14:sldId id="462"/>
            <p14:sldId id="452"/>
            <p14:sldId id="465"/>
            <p14:sldId id="466"/>
            <p14:sldId id="467"/>
            <p14:sldId id="455"/>
            <p14:sldId id="470"/>
            <p14:sldId id="471"/>
            <p14:sldId id="472"/>
            <p14:sldId id="473"/>
            <p14:sldId id="474"/>
            <p14:sldId id="475"/>
            <p14:sldId id="456"/>
            <p14:sldId id="480"/>
            <p14:sldId id="479"/>
            <p14:sldId id="458"/>
            <p14:sldId id="483"/>
            <p14:sldId id="48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438" autoAdjust="0"/>
  </p:normalViewPr>
  <p:slideViewPr>
    <p:cSldViewPr snapToGrid="0" snapToObjects="1">
      <p:cViewPr varScale="1">
        <p:scale>
          <a:sx n="129" d="100"/>
          <a:sy n="129" d="100"/>
        </p:scale>
        <p:origin x="702" y="114"/>
      </p:cViewPr>
      <p:guideLst>
        <p:guide orient="horz" pos="1620"/>
        <p:guide pos="2880"/>
      </p:guideLst>
    </p:cSldViewPr>
  </p:slideViewPr>
  <p:outlineViewPr>
    <p:cViewPr>
      <p:scale>
        <a:sx n="33" d="100"/>
        <a:sy n="33" d="100"/>
      </p:scale>
      <p:origin x="0" y="-7482"/>
    </p:cViewPr>
  </p:outlineViewPr>
  <p:notesTextViewPr>
    <p:cViewPr>
      <p:scale>
        <a:sx n="100" d="100"/>
        <a:sy n="100" d="100"/>
      </p:scale>
      <p:origin x="0" y="0"/>
    </p:cViewPr>
  </p:notesTextViewPr>
  <p:sorterViewPr>
    <p:cViewPr varScale="1">
      <p:scale>
        <a:sx n="1" d="1"/>
        <a:sy n="1" d="1"/>
      </p:scale>
      <p:origin x="0" y="-16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3AA8CED8-D137-5E4B-8BED-2D596483EE4E}" type="datetimeFigureOut">
              <a:rPr lang="en-US" smtClean="0"/>
              <a:t>12/18/2025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CE3AB075-79BF-6643-95FC-3515D066B03B}" type="slidenum">
              <a:rPr lang="en-US" smtClean="0"/>
              <a:t>‹#›</a:t>
            </a:fld>
            <a:endParaRPr lang="en-US" dirty="0"/>
          </a:p>
        </p:txBody>
      </p:sp>
    </p:spTree>
    <p:extLst>
      <p:ext uri="{BB962C8B-B14F-4D97-AF65-F5344CB8AC3E}">
        <p14:creationId xmlns:p14="http://schemas.microsoft.com/office/powerpoint/2010/main" val="62342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F66A4CF-354F-B74D-92D0-6B9B6EA3D4D9}" type="datetimeFigureOut">
              <a:rPr lang="en-US" smtClean="0"/>
              <a:t>12/18/2025</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575D556-A72A-AD4D-B42C-8C8236EBB931}" type="slidenum">
              <a:rPr lang="en-US" smtClean="0"/>
              <a:t>‹#›</a:t>
            </a:fld>
            <a:endParaRPr lang="en-US" dirty="0"/>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2</a:t>
            </a:fld>
            <a:endParaRPr lang="en-US" dirty="0"/>
          </a:p>
        </p:txBody>
      </p:sp>
    </p:spTree>
    <p:extLst>
      <p:ext uri="{BB962C8B-B14F-4D97-AF65-F5344CB8AC3E}">
        <p14:creationId xmlns:p14="http://schemas.microsoft.com/office/powerpoint/2010/main" val="182831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11</a:t>
            </a:fld>
            <a:endParaRPr lang="en-US" dirty="0"/>
          </a:p>
        </p:txBody>
      </p:sp>
    </p:spTree>
    <p:extLst>
      <p:ext uri="{BB962C8B-B14F-4D97-AF65-F5344CB8AC3E}">
        <p14:creationId xmlns:p14="http://schemas.microsoft.com/office/powerpoint/2010/main" val="259440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12</a:t>
            </a:fld>
            <a:endParaRPr lang="en-US" dirty="0"/>
          </a:p>
        </p:txBody>
      </p:sp>
    </p:spTree>
    <p:extLst>
      <p:ext uri="{BB962C8B-B14F-4D97-AF65-F5344CB8AC3E}">
        <p14:creationId xmlns:p14="http://schemas.microsoft.com/office/powerpoint/2010/main" val="121612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13</a:t>
            </a:fld>
            <a:endParaRPr lang="en-US" dirty="0"/>
          </a:p>
        </p:txBody>
      </p:sp>
    </p:spTree>
    <p:extLst>
      <p:ext uri="{BB962C8B-B14F-4D97-AF65-F5344CB8AC3E}">
        <p14:creationId xmlns:p14="http://schemas.microsoft.com/office/powerpoint/2010/main" val="417449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14</a:t>
            </a:fld>
            <a:endParaRPr lang="en-US" dirty="0"/>
          </a:p>
        </p:txBody>
      </p:sp>
    </p:spTree>
    <p:extLst>
      <p:ext uri="{BB962C8B-B14F-4D97-AF65-F5344CB8AC3E}">
        <p14:creationId xmlns:p14="http://schemas.microsoft.com/office/powerpoint/2010/main" val="299094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15</a:t>
            </a:fld>
            <a:endParaRPr lang="en-US" dirty="0"/>
          </a:p>
        </p:txBody>
      </p:sp>
    </p:spTree>
    <p:extLst>
      <p:ext uri="{BB962C8B-B14F-4D97-AF65-F5344CB8AC3E}">
        <p14:creationId xmlns:p14="http://schemas.microsoft.com/office/powerpoint/2010/main" val="288378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16</a:t>
            </a:fld>
            <a:endParaRPr lang="en-US" dirty="0"/>
          </a:p>
        </p:txBody>
      </p:sp>
    </p:spTree>
    <p:extLst>
      <p:ext uri="{BB962C8B-B14F-4D97-AF65-F5344CB8AC3E}">
        <p14:creationId xmlns:p14="http://schemas.microsoft.com/office/powerpoint/2010/main" val="89797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17</a:t>
            </a:fld>
            <a:endParaRPr lang="en-US" dirty="0"/>
          </a:p>
        </p:txBody>
      </p:sp>
    </p:spTree>
    <p:extLst>
      <p:ext uri="{BB962C8B-B14F-4D97-AF65-F5344CB8AC3E}">
        <p14:creationId xmlns:p14="http://schemas.microsoft.com/office/powerpoint/2010/main" val="341703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18</a:t>
            </a:fld>
            <a:endParaRPr lang="en-US" dirty="0"/>
          </a:p>
        </p:txBody>
      </p:sp>
    </p:spTree>
    <p:extLst>
      <p:ext uri="{BB962C8B-B14F-4D97-AF65-F5344CB8AC3E}">
        <p14:creationId xmlns:p14="http://schemas.microsoft.com/office/powerpoint/2010/main" val="2499155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19</a:t>
            </a:fld>
            <a:endParaRPr lang="en-US" dirty="0"/>
          </a:p>
        </p:txBody>
      </p:sp>
    </p:spTree>
    <p:extLst>
      <p:ext uri="{BB962C8B-B14F-4D97-AF65-F5344CB8AC3E}">
        <p14:creationId xmlns:p14="http://schemas.microsoft.com/office/powerpoint/2010/main" val="116951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20</a:t>
            </a:fld>
            <a:endParaRPr lang="en-US" dirty="0"/>
          </a:p>
        </p:txBody>
      </p:sp>
    </p:spTree>
    <p:extLst>
      <p:ext uri="{BB962C8B-B14F-4D97-AF65-F5344CB8AC3E}">
        <p14:creationId xmlns:p14="http://schemas.microsoft.com/office/powerpoint/2010/main" val="359191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3</a:t>
            </a:fld>
            <a:endParaRPr lang="en-US" dirty="0"/>
          </a:p>
        </p:txBody>
      </p:sp>
    </p:spTree>
    <p:extLst>
      <p:ext uri="{BB962C8B-B14F-4D97-AF65-F5344CB8AC3E}">
        <p14:creationId xmlns:p14="http://schemas.microsoft.com/office/powerpoint/2010/main" val="4003549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21</a:t>
            </a:fld>
            <a:endParaRPr lang="en-US" dirty="0"/>
          </a:p>
        </p:txBody>
      </p:sp>
    </p:spTree>
    <p:extLst>
      <p:ext uri="{BB962C8B-B14F-4D97-AF65-F5344CB8AC3E}">
        <p14:creationId xmlns:p14="http://schemas.microsoft.com/office/powerpoint/2010/main" val="1493164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22</a:t>
            </a:fld>
            <a:endParaRPr lang="en-US" dirty="0"/>
          </a:p>
        </p:txBody>
      </p:sp>
    </p:spTree>
    <p:extLst>
      <p:ext uri="{BB962C8B-B14F-4D97-AF65-F5344CB8AC3E}">
        <p14:creationId xmlns:p14="http://schemas.microsoft.com/office/powerpoint/2010/main" val="94136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23</a:t>
            </a:fld>
            <a:endParaRPr lang="en-US" dirty="0"/>
          </a:p>
        </p:txBody>
      </p:sp>
    </p:spTree>
    <p:extLst>
      <p:ext uri="{BB962C8B-B14F-4D97-AF65-F5344CB8AC3E}">
        <p14:creationId xmlns:p14="http://schemas.microsoft.com/office/powerpoint/2010/main" val="320787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Conference agenda instead of the link – For historical retention purposes</a:t>
            </a:r>
          </a:p>
          <a:p>
            <a:r>
              <a:rPr lang="en-US" dirty="0"/>
              <a:t>Conference brochure – to header and not daily line item</a:t>
            </a:r>
          </a:p>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24</a:t>
            </a:fld>
            <a:endParaRPr lang="en-US" dirty="0"/>
          </a:p>
        </p:txBody>
      </p:sp>
    </p:spTree>
    <p:extLst>
      <p:ext uri="{BB962C8B-B14F-4D97-AF65-F5344CB8AC3E}">
        <p14:creationId xmlns:p14="http://schemas.microsoft.com/office/powerpoint/2010/main" val="651373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flat rate of $75</a:t>
            </a:r>
          </a:p>
        </p:txBody>
      </p:sp>
      <p:sp>
        <p:nvSpPr>
          <p:cNvPr id="4" name="Slide Number Placeholder 3"/>
          <p:cNvSpPr>
            <a:spLocks noGrp="1"/>
          </p:cNvSpPr>
          <p:nvPr>
            <p:ph type="sldNum" sz="quarter" idx="5"/>
          </p:nvPr>
        </p:nvSpPr>
        <p:spPr/>
        <p:txBody>
          <a:bodyPr/>
          <a:lstStyle/>
          <a:p>
            <a:fld id="{3575D556-A72A-AD4D-B42C-8C8236EBB931}" type="slidenum">
              <a:rPr lang="en-US" smtClean="0"/>
              <a:t>25</a:t>
            </a:fld>
            <a:endParaRPr lang="en-US" dirty="0"/>
          </a:p>
        </p:txBody>
      </p:sp>
    </p:spTree>
    <p:extLst>
      <p:ext uri="{BB962C8B-B14F-4D97-AF65-F5344CB8AC3E}">
        <p14:creationId xmlns:p14="http://schemas.microsoft.com/office/powerpoint/2010/main" val="177590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Conferences, what was personal. Details, details, details.</a:t>
            </a:r>
          </a:p>
        </p:txBody>
      </p:sp>
      <p:sp>
        <p:nvSpPr>
          <p:cNvPr id="4" name="Slide Number Placeholder 3"/>
          <p:cNvSpPr>
            <a:spLocks noGrp="1"/>
          </p:cNvSpPr>
          <p:nvPr>
            <p:ph type="sldNum" sz="quarter" idx="5"/>
          </p:nvPr>
        </p:nvSpPr>
        <p:spPr/>
        <p:txBody>
          <a:bodyPr/>
          <a:lstStyle/>
          <a:p>
            <a:fld id="{3575D556-A72A-AD4D-B42C-8C8236EBB931}" type="slidenum">
              <a:rPr lang="en-US" smtClean="0"/>
              <a:t>26</a:t>
            </a:fld>
            <a:endParaRPr lang="en-US" dirty="0"/>
          </a:p>
        </p:txBody>
      </p:sp>
    </p:spTree>
    <p:extLst>
      <p:ext uri="{BB962C8B-B14F-4D97-AF65-F5344CB8AC3E}">
        <p14:creationId xmlns:p14="http://schemas.microsoft.com/office/powerpoint/2010/main" val="3773542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27</a:t>
            </a:fld>
            <a:endParaRPr lang="en-US" dirty="0"/>
          </a:p>
        </p:txBody>
      </p:sp>
    </p:spTree>
    <p:extLst>
      <p:ext uri="{BB962C8B-B14F-4D97-AF65-F5344CB8AC3E}">
        <p14:creationId xmlns:p14="http://schemas.microsoft.com/office/powerpoint/2010/main" val="2525012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flat rate used for field travel</a:t>
            </a:r>
          </a:p>
        </p:txBody>
      </p:sp>
      <p:sp>
        <p:nvSpPr>
          <p:cNvPr id="4" name="Slide Number Placeholder 3"/>
          <p:cNvSpPr>
            <a:spLocks noGrp="1"/>
          </p:cNvSpPr>
          <p:nvPr>
            <p:ph type="sldNum" sz="quarter" idx="5"/>
          </p:nvPr>
        </p:nvSpPr>
        <p:spPr/>
        <p:txBody>
          <a:bodyPr/>
          <a:lstStyle/>
          <a:p>
            <a:fld id="{3575D556-A72A-AD4D-B42C-8C8236EBB931}" type="slidenum">
              <a:rPr lang="en-US" smtClean="0"/>
              <a:t>28</a:t>
            </a:fld>
            <a:endParaRPr lang="en-US" dirty="0"/>
          </a:p>
        </p:txBody>
      </p:sp>
    </p:spTree>
    <p:extLst>
      <p:ext uri="{BB962C8B-B14F-4D97-AF65-F5344CB8AC3E}">
        <p14:creationId xmlns:p14="http://schemas.microsoft.com/office/powerpoint/2010/main" val="2082195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29</a:t>
            </a:fld>
            <a:endParaRPr lang="en-US" dirty="0"/>
          </a:p>
        </p:txBody>
      </p:sp>
    </p:spTree>
    <p:extLst>
      <p:ext uri="{BB962C8B-B14F-4D97-AF65-F5344CB8AC3E}">
        <p14:creationId xmlns:p14="http://schemas.microsoft.com/office/powerpoint/2010/main" val="2648945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30</a:t>
            </a:fld>
            <a:endParaRPr lang="en-US" dirty="0"/>
          </a:p>
        </p:txBody>
      </p:sp>
    </p:spTree>
    <p:extLst>
      <p:ext uri="{BB962C8B-B14F-4D97-AF65-F5344CB8AC3E}">
        <p14:creationId xmlns:p14="http://schemas.microsoft.com/office/powerpoint/2010/main" val="205121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4</a:t>
            </a:fld>
            <a:endParaRPr lang="en-US" dirty="0"/>
          </a:p>
        </p:txBody>
      </p:sp>
    </p:spTree>
    <p:extLst>
      <p:ext uri="{BB962C8B-B14F-4D97-AF65-F5344CB8AC3E}">
        <p14:creationId xmlns:p14="http://schemas.microsoft.com/office/powerpoint/2010/main" val="111374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titled “accountable plan”</a:t>
            </a:r>
          </a:p>
        </p:txBody>
      </p:sp>
      <p:sp>
        <p:nvSpPr>
          <p:cNvPr id="4" name="Slide Number Placeholder 3"/>
          <p:cNvSpPr>
            <a:spLocks noGrp="1"/>
          </p:cNvSpPr>
          <p:nvPr>
            <p:ph type="sldNum" sz="quarter" idx="5"/>
          </p:nvPr>
        </p:nvSpPr>
        <p:spPr/>
        <p:txBody>
          <a:bodyPr/>
          <a:lstStyle/>
          <a:p>
            <a:fld id="{3575D556-A72A-AD4D-B42C-8C8236EBB931}" type="slidenum">
              <a:rPr lang="en-US" smtClean="0"/>
              <a:t>5</a:t>
            </a:fld>
            <a:endParaRPr lang="en-US" dirty="0"/>
          </a:p>
        </p:txBody>
      </p:sp>
    </p:spTree>
    <p:extLst>
      <p:ext uri="{BB962C8B-B14F-4D97-AF65-F5344CB8AC3E}">
        <p14:creationId xmlns:p14="http://schemas.microsoft.com/office/powerpoint/2010/main" val="381042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“alternatie Work Location” concept</a:t>
            </a:r>
          </a:p>
        </p:txBody>
      </p:sp>
      <p:sp>
        <p:nvSpPr>
          <p:cNvPr id="4" name="Slide Number Placeholder 3"/>
          <p:cNvSpPr>
            <a:spLocks noGrp="1"/>
          </p:cNvSpPr>
          <p:nvPr>
            <p:ph type="sldNum" sz="quarter" idx="5"/>
          </p:nvPr>
        </p:nvSpPr>
        <p:spPr/>
        <p:txBody>
          <a:bodyPr/>
          <a:lstStyle/>
          <a:p>
            <a:fld id="{3575D556-A72A-AD4D-B42C-8C8236EBB931}" type="slidenum">
              <a:rPr lang="en-US" smtClean="0"/>
              <a:t>6</a:t>
            </a:fld>
            <a:endParaRPr lang="en-US" dirty="0"/>
          </a:p>
        </p:txBody>
      </p:sp>
    </p:spTree>
    <p:extLst>
      <p:ext uri="{BB962C8B-B14F-4D97-AF65-F5344CB8AC3E}">
        <p14:creationId xmlns:p14="http://schemas.microsoft.com/office/powerpoint/2010/main" val="41871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7</a:t>
            </a:fld>
            <a:endParaRPr lang="en-US" dirty="0"/>
          </a:p>
        </p:txBody>
      </p:sp>
    </p:spTree>
    <p:extLst>
      <p:ext uri="{BB962C8B-B14F-4D97-AF65-F5344CB8AC3E}">
        <p14:creationId xmlns:p14="http://schemas.microsoft.com/office/powerpoint/2010/main" val="286161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8</a:t>
            </a:fld>
            <a:endParaRPr lang="en-US" dirty="0"/>
          </a:p>
        </p:txBody>
      </p:sp>
    </p:spTree>
    <p:extLst>
      <p:ext uri="{BB962C8B-B14F-4D97-AF65-F5344CB8AC3E}">
        <p14:creationId xmlns:p14="http://schemas.microsoft.com/office/powerpoint/2010/main" val="123306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9</a:t>
            </a:fld>
            <a:endParaRPr lang="en-US" dirty="0"/>
          </a:p>
        </p:txBody>
      </p:sp>
    </p:spTree>
    <p:extLst>
      <p:ext uri="{BB962C8B-B14F-4D97-AF65-F5344CB8AC3E}">
        <p14:creationId xmlns:p14="http://schemas.microsoft.com/office/powerpoint/2010/main" val="341774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10</a:t>
            </a:fld>
            <a:endParaRPr lang="en-US" dirty="0"/>
          </a:p>
        </p:txBody>
      </p:sp>
    </p:spTree>
    <p:extLst>
      <p:ext uri="{BB962C8B-B14F-4D97-AF65-F5344CB8AC3E}">
        <p14:creationId xmlns:p14="http://schemas.microsoft.com/office/powerpoint/2010/main" val="1553029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4631588"/>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1402080"/>
            <a:ext cx="8077200" cy="1747520"/>
          </a:xfrm>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effectLst/>
              </a:defRPr>
            </a:lvl1pPr>
            <a:extLst/>
          </a:lstStyle>
          <a:p>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10" name="Rectangle 9"/>
          <p:cNvSpPr/>
          <p:nvPr/>
        </p:nvSpPr>
        <p:spPr bwMode="invGray">
          <a:xfrm>
            <a:off x="0" y="4615308"/>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6" name="Picture 5" descr="UNM H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2">
        <a:schemeClr val="bg2"/>
      </p:bgRef>
    </p:bg>
    <p:spTree>
      <p:nvGrpSpPr>
        <p:cNvPr id="1" name=""/>
        <p:cNvGrpSpPr/>
        <p:nvPr/>
      </p:nvGrpSpPr>
      <p:grpSpPr>
        <a:xfrm>
          <a:off x="0" y="0"/>
          <a:ext cx="0" cy="0"/>
          <a:chOff x="0" y="0"/>
          <a:chExt cx="0" cy="0"/>
        </a:xfrm>
      </p:grpSpPr>
      <p:sp>
        <p:nvSpPr>
          <p:cNvPr id="9" name="Rectangle 8"/>
          <p:cNvSpPr/>
          <p:nvPr userDrawn="1"/>
        </p:nvSpPr>
        <p:spPr bwMode="ltGray">
          <a:xfrm>
            <a:off x="1" y="-22860"/>
            <a:ext cx="9144000" cy="516636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6" name="Picture 5" descr="UNM H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sp>
        <p:nvSpPr>
          <p:cNvPr id="2" name="Title 1"/>
          <p:cNvSpPr>
            <a:spLocks noGrp="1"/>
          </p:cNvSpPr>
          <p:nvPr>
            <p:ph type="ctrTitle"/>
          </p:nvPr>
        </p:nvSpPr>
        <p:spPr>
          <a:xfrm>
            <a:off x="685800" y="1402080"/>
            <a:ext cx="8077200" cy="1747520"/>
          </a:xfrm>
          <a:effectLst/>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defRPr>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pic>
        <p:nvPicPr>
          <p:cNvPr id="8" name="Picture 7">
            <a:extLst>
              <a:ext uri="{FF2B5EF4-FFF2-40B4-BE49-F238E27FC236}">
                <a16:creationId xmlns:a16="http://schemas.microsoft.com/office/drawing/2014/main" id="{204AE4B6-6300-E141-9FCF-C7389737720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extLst>
      <p:ext uri="{BB962C8B-B14F-4D97-AF65-F5344CB8AC3E}">
        <p14:creationId xmlns:p14="http://schemas.microsoft.com/office/powerpoint/2010/main" val="166854167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1885950"/>
            <a:ext cx="9144000" cy="3257550"/>
          </a:xfrm>
          <a:prstGeom prst="rect">
            <a:avLst/>
          </a:prstGeom>
          <a:blipFill dpi="0" rotWithShape="1">
            <a:blip r:embed="rId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solidFill>
                <a:schemeClr val="bg1"/>
              </a:solidFill>
            </a:endParaRPr>
          </a:p>
        </p:txBody>
      </p:sp>
      <p:sp>
        <p:nvSpPr>
          <p:cNvPr id="9" name="Rectangle 8"/>
          <p:cNvSpPr/>
          <p:nvPr/>
        </p:nvSpPr>
        <p:spPr bwMode="ltGray">
          <a:xfrm>
            <a:off x="0" y="1"/>
            <a:ext cx="9144000" cy="195189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solidFill>
                <a:schemeClr val="bg1"/>
              </a:solidFill>
            </a:endParaRPr>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89154"/>
            <a:ext cx="8013192" cy="1227582"/>
          </a:xfrm>
          <a:effectLst/>
        </p:spPr>
        <p:txBody>
          <a:bodyPr vert="horz" lIns="91440" tIns="0" rIns="91440" bIns="0" rtlCol="0" anchor="b">
            <a:normAutofit/>
            <a:scene3d>
              <a:camera prst="orthographicFront"/>
              <a:lightRig rig="threePt" dir="t">
                <a:rot lat="0" lon="0" rev="4800000"/>
              </a:lightRig>
            </a:scene3d>
            <a:sp3d prstMaterial="matte"/>
          </a:bodyPr>
          <a:lstStyle>
            <a:lvl1pPr algn="l">
              <a:defRPr sz="3600" b="1" cap="none" baseline="0">
                <a:solidFill>
                  <a:schemeClr val="tx1">
                    <a:lumMod val="95000"/>
                  </a:schemeClr>
                </a:solidFill>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pic>
        <p:nvPicPr>
          <p:cNvPr id="7" name="Picture 6" descr="UNM HS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pic>
        <p:nvPicPr>
          <p:cNvPr id="10" name="Picture 9">
            <a:extLst>
              <a:ext uri="{FF2B5EF4-FFF2-40B4-BE49-F238E27FC236}">
                <a16:creationId xmlns:a16="http://schemas.microsoft.com/office/drawing/2014/main" id="{30FC3266-2293-A345-B9D5-926727784CFF}"/>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UNM HS2Turq.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4243" y="4631588"/>
            <a:ext cx="8159758" cy="522224"/>
          </a:xfrm>
          <a:prstGeom prst="rect">
            <a:avLst/>
          </a:prstGeom>
        </p:spPr>
      </p:pic>
      <p:pic>
        <p:nvPicPr>
          <p:cNvPr id="3" name="Picture 2">
            <a:extLst>
              <a:ext uri="{FF2B5EF4-FFF2-40B4-BE49-F238E27FC236}">
                <a16:creationId xmlns:a16="http://schemas.microsoft.com/office/drawing/2014/main" id="{0B390F6D-8D02-074D-98D1-0BBD2BD0D8A0}"/>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64740" y="4722339"/>
            <a:ext cx="988739" cy="3308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1" y="0"/>
            <a:ext cx="9143999" cy="107530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odyPr>
          <a:lstStyle/>
          <a:p>
            <a:r>
              <a:rPr kumimoji="0" lang="en-US" dirty="0"/>
              <a:t>Click to edit Master title style</a:t>
            </a:r>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8" name="Rectangle 7"/>
          <p:cNvSpPr/>
          <p:nvPr userDrawn="1"/>
        </p:nvSpPr>
        <p:spPr bwMode="ltGray">
          <a:xfrm>
            <a:off x="0" y="986991"/>
            <a:ext cx="9143999" cy="45719"/>
          </a:xfrm>
          <a:prstGeom prst="rect">
            <a:avLst/>
          </a:prstGeom>
          <a:solidFill>
            <a:srgbClr val="007A86"/>
          </a:solidFill>
          <a:ln w="48000" cap="flat" cmpd="thickThin" algn="ctr">
            <a:solidFill>
              <a:srgbClr val="BA0C2F"/>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12" name="Picture 11" descr="UNM HS2Turq.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84243" y="4631588"/>
            <a:ext cx="8159758" cy="522224"/>
          </a:xfrm>
          <a:prstGeom prst="rect">
            <a:avLst/>
          </a:prstGeom>
        </p:spPr>
      </p:pic>
      <p:pic>
        <p:nvPicPr>
          <p:cNvPr id="13" name="Picture 12">
            <a:extLst>
              <a:ext uri="{FF2B5EF4-FFF2-40B4-BE49-F238E27FC236}">
                <a16:creationId xmlns:a16="http://schemas.microsoft.com/office/drawing/2014/main" id="{60CFC06D-54FE-5B4E-BEE5-14E925CBC53A}"/>
              </a:ext>
            </a:extLst>
          </p:cNvPr>
          <p:cNvPicPr>
            <a:picLocks noChangeAspect="1"/>
          </p:cNvPicPr>
          <p:nvPr userDrawn="1"/>
        </p:nvPicPr>
        <p:blipFill>
          <a:blip r:embed="rId12" cstate="email">
            <a:extLst>
              <a:ext uri="{28A0092B-C50C-407E-A947-70E740481C1C}">
                <a14:useLocalDpi xmlns:a14="http://schemas.microsoft.com/office/drawing/2010/main" val="0"/>
              </a:ext>
            </a:extLst>
          </a:blip>
          <a:srcRect/>
          <a:stretch/>
        </p:blipFill>
        <p:spPr>
          <a:xfrm>
            <a:off x="164740" y="4722339"/>
            <a:ext cx="988739" cy="33083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Lst>
  <p:hf hdr="0" ftr="0"/>
  <p:txStyles>
    <p:titleStyle>
      <a:lvl1pPr algn="l" rtl="0" eaLnBrk="1" latinLnBrk="0" hangingPunct="1">
        <a:spcBef>
          <a:spcPct val="0"/>
        </a:spcBef>
        <a:buNone/>
        <a:defRPr kumimoji="0" sz="3400" b="1" i="0" kern="1200" spc="0">
          <a:solidFill>
            <a:schemeClr val="bg1"/>
          </a:solidFill>
          <a:effectLst/>
          <a:latin typeface="Arial Black" charset="0"/>
          <a:ea typeface="Arial Black" charset="0"/>
          <a:cs typeface="Arial Black" charset="0"/>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spc="0">
          <a:solidFill>
            <a:schemeClr val="tx2"/>
          </a:solidFill>
          <a:latin typeface="Arial" charset="0"/>
          <a:ea typeface="Arial" charset="0"/>
          <a:cs typeface="Arial" charset="0"/>
        </a:defRPr>
      </a:lvl1pPr>
      <a:lvl2pPr marL="731520" indent="-274320" algn="l" rtl="0" eaLnBrk="1" latinLnBrk="0" hangingPunct="1">
        <a:spcBef>
          <a:spcPct val="20000"/>
        </a:spcBef>
        <a:buClr>
          <a:schemeClr val="accent2"/>
        </a:buClr>
        <a:buSzPct val="90000"/>
        <a:buFont typeface="Wingdings"/>
        <a:buChar char=""/>
        <a:defRPr kumimoji="0" sz="2800" kern="1200" spc="0">
          <a:solidFill>
            <a:schemeClr val="tx1"/>
          </a:solidFill>
          <a:latin typeface="Arial" charset="0"/>
          <a:ea typeface="Arial" charset="0"/>
          <a:cs typeface="Arial" charset="0"/>
        </a:defRPr>
      </a:lvl2pPr>
      <a:lvl3pPr marL="996696" indent="-228600" algn="l" rtl="0" eaLnBrk="1" latinLnBrk="0" hangingPunct="1">
        <a:spcBef>
          <a:spcPct val="20000"/>
        </a:spcBef>
        <a:buClr>
          <a:schemeClr val="accent3"/>
        </a:buClr>
        <a:buFont typeface="Arial"/>
        <a:buChar char="▪"/>
        <a:defRPr kumimoji="0" sz="2400" kern="1200" spc="0">
          <a:solidFill>
            <a:schemeClr val="tx1"/>
          </a:solidFill>
          <a:latin typeface="Arial" charset="0"/>
          <a:ea typeface="Arial" charset="0"/>
          <a:cs typeface="Arial" charset="0"/>
        </a:defRPr>
      </a:lvl3pPr>
      <a:lvl4pPr marL="1216152" indent="-182880" algn="l" rtl="0" eaLnBrk="1" latinLnBrk="0" hangingPunct="1">
        <a:spcBef>
          <a:spcPct val="20000"/>
        </a:spcBef>
        <a:buClr>
          <a:schemeClr val="accent4"/>
        </a:buClr>
        <a:buFont typeface="Arial"/>
        <a:buChar char="▪"/>
        <a:defRPr kumimoji="0" sz="2000" kern="1200" spc="0">
          <a:solidFill>
            <a:schemeClr val="tx1"/>
          </a:solidFill>
          <a:latin typeface="Arial" charset="0"/>
          <a:ea typeface="Arial" charset="0"/>
          <a:cs typeface="Arial" charset="0"/>
        </a:defRPr>
      </a:lvl4pPr>
      <a:lvl5pPr marL="1426464" indent="-182880" algn="l" rtl="0" eaLnBrk="1" latinLnBrk="0" hangingPunct="1">
        <a:spcBef>
          <a:spcPct val="20000"/>
        </a:spcBef>
        <a:buClr>
          <a:schemeClr val="accent5"/>
        </a:buClr>
        <a:buFont typeface="Wingdings 3"/>
        <a:buChar char=""/>
        <a:defRPr kumimoji="0" lang="en-US" sz="2000" kern="1200" spc="0" smtClean="0">
          <a:solidFill>
            <a:schemeClr val="tx1"/>
          </a:solidFill>
          <a:latin typeface="Arial" charset="0"/>
          <a:ea typeface="Arial" charset="0"/>
          <a:cs typeface="Arial"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JLChavez@salud.unm.edu"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pp.smartsheet.com/b/publish?EQBCT=fbb0501ac45c47b592755029ed4b6179"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card.unm.edu/policies-and-procedures/export-control.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export@unm.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ravel.unm.ed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studyabroad.unm.edu/resources-and-information/health-safety.html" TargetMode="External"/><Relationship Id="rId5" Type="http://schemas.openxmlformats.org/officeDocument/2006/relationships/hyperlink" Target="https://risk.unm.edu/" TargetMode="External"/><Relationship Id="rId4" Type="http://schemas.openxmlformats.org/officeDocument/2006/relationships/hyperlink" Target="https://risk.unm.edu/insurance-coverage/travel-insuran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8C50-0506-45CE-A49D-34EAB1CFD462}"/>
              </a:ext>
            </a:extLst>
          </p:cNvPr>
          <p:cNvSpPr>
            <a:spLocks noGrp="1"/>
          </p:cNvSpPr>
          <p:nvPr>
            <p:ph type="ctrTitle"/>
          </p:nvPr>
        </p:nvSpPr>
        <p:spPr>
          <a:xfrm>
            <a:off x="685800" y="2024888"/>
            <a:ext cx="8077200" cy="1124712"/>
          </a:xfrm>
        </p:spPr>
        <p:txBody>
          <a:bodyPr/>
          <a:lstStyle/>
          <a:p>
            <a:pPr algn="ctr"/>
            <a:r>
              <a:rPr lang="en-US" dirty="0"/>
              <a:t>LEARN SESSION</a:t>
            </a:r>
          </a:p>
        </p:txBody>
      </p:sp>
      <p:sp>
        <p:nvSpPr>
          <p:cNvPr id="3" name="Subtitle 2">
            <a:extLst>
              <a:ext uri="{FF2B5EF4-FFF2-40B4-BE49-F238E27FC236}">
                <a16:creationId xmlns:a16="http://schemas.microsoft.com/office/drawing/2014/main" id="{C48F2850-277D-46EF-81E9-067DD9A51EC8}"/>
              </a:ext>
            </a:extLst>
          </p:cNvPr>
          <p:cNvSpPr>
            <a:spLocks noGrp="1"/>
          </p:cNvSpPr>
          <p:nvPr>
            <p:ph type="subTitle" idx="1"/>
          </p:nvPr>
        </p:nvSpPr>
        <p:spPr/>
        <p:txBody>
          <a:bodyPr/>
          <a:lstStyle/>
          <a:p>
            <a:r>
              <a:rPr lang="en-US" dirty="0"/>
              <a:t>HSC UNRESTRICTED ACCOUNTING – DECEMBER 2025</a:t>
            </a:r>
          </a:p>
        </p:txBody>
      </p:sp>
    </p:spTree>
    <p:extLst>
      <p:ext uri="{BB962C8B-B14F-4D97-AF65-F5344CB8AC3E}">
        <p14:creationId xmlns:p14="http://schemas.microsoft.com/office/powerpoint/2010/main" val="353004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7 – Transportation Expenses</a:t>
            </a:r>
            <a:endParaRPr lang="en-US" b="0" dirty="0"/>
          </a:p>
        </p:txBody>
      </p:sp>
      <p:sp>
        <p:nvSpPr>
          <p:cNvPr id="3" name="Content Placeholder 2"/>
          <p:cNvSpPr>
            <a:spLocks noGrp="1"/>
          </p:cNvSpPr>
          <p:nvPr>
            <p:ph sz="half" idx="1"/>
          </p:nvPr>
        </p:nvSpPr>
        <p:spPr>
          <a:xfrm>
            <a:off x="457200" y="1330452"/>
            <a:ext cx="8229600" cy="3467862"/>
          </a:xfrm>
        </p:spPr>
        <p:txBody>
          <a:bodyPr>
            <a:normAutofit/>
          </a:bodyPr>
          <a:lstStyle/>
          <a:p>
            <a:r>
              <a:rPr lang="en-US" dirty="0"/>
              <a:t>No changes to this section</a:t>
            </a:r>
          </a:p>
          <a:p>
            <a:endParaRPr lang="en-US" dirty="0"/>
          </a:p>
          <a:p>
            <a:pPr marL="118872" indent="0">
              <a:buNone/>
            </a:pPr>
            <a:r>
              <a:rPr lang="en-US" sz="1900" dirty="0"/>
              <a:t>Transportation expenses are the ordinary and necessary expenses of getting from the traveler's place of employment to another work site while on University business. If required due to the start and end times of the business event, travel on the day before and/or after the event may be allowed. Travel time does not include time spent for personal business or time required to travel by car that exceeds travel time via commercial transportation, unless travel by car is necessitated by the nature of the trip.</a:t>
            </a:r>
          </a:p>
          <a:p>
            <a:pPr marL="118872" indent="0">
              <a:buNone/>
            </a:pPr>
            <a:endParaRPr lang="en-US" dirty="0"/>
          </a:p>
        </p:txBody>
      </p:sp>
    </p:spTree>
    <p:extLst>
      <p:ext uri="{BB962C8B-B14F-4D97-AF65-F5344CB8AC3E}">
        <p14:creationId xmlns:p14="http://schemas.microsoft.com/office/powerpoint/2010/main" val="396424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 Air Travel</a:t>
            </a:r>
          </a:p>
        </p:txBody>
      </p:sp>
      <p:sp>
        <p:nvSpPr>
          <p:cNvPr id="3" name="Content Placeholder 2"/>
          <p:cNvSpPr>
            <a:spLocks noGrp="1"/>
          </p:cNvSpPr>
          <p:nvPr>
            <p:ph sz="half" idx="1"/>
          </p:nvPr>
        </p:nvSpPr>
        <p:spPr>
          <a:xfrm>
            <a:off x="457199" y="1330452"/>
            <a:ext cx="8435591" cy="3467862"/>
          </a:xfrm>
        </p:spPr>
        <p:txBody>
          <a:bodyPr/>
          <a:lstStyle/>
          <a:p>
            <a:r>
              <a:rPr lang="en-US" dirty="0"/>
              <a:t>Section 8.1 – Parking/Ride Share To/From Airport</a:t>
            </a:r>
          </a:p>
          <a:p>
            <a:pPr marL="411480" lvl="1" indent="0">
              <a:buNone/>
            </a:pPr>
            <a:r>
              <a:rPr lang="en-US" dirty="0">
                <a:solidFill>
                  <a:schemeClr val="accent2">
                    <a:lumMod val="50000"/>
                  </a:schemeClr>
                </a:solidFill>
              </a:rPr>
              <a:t>No longer need to evaluate least expensive form</a:t>
            </a:r>
          </a:p>
          <a:p>
            <a:pPr marL="411480" lvl="1" indent="0">
              <a:buNone/>
            </a:pPr>
            <a:endParaRPr lang="en-US" dirty="0">
              <a:solidFill>
                <a:schemeClr val="accent2">
                  <a:lumMod val="50000"/>
                </a:schemeClr>
              </a:solidFill>
            </a:endParaRPr>
          </a:p>
          <a:p>
            <a:r>
              <a:rPr lang="en-US" dirty="0"/>
              <a:t>Section 8.2 – Commercial Airlines</a:t>
            </a:r>
          </a:p>
          <a:p>
            <a:pPr marL="411480" lvl="1" indent="0">
              <a:buNone/>
            </a:pPr>
            <a:r>
              <a:rPr lang="en-US" dirty="0">
                <a:solidFill>
                  <a:schemeClr val="accent2">
                    <a:lumMod val="50000"/>
                  </a:schemeClr>
                </a:solidFill>
              </a:rPr>
              <a:t>No major modifications</a:t>
            </a:r>
          </a:p>
        </p:txBody>
      </p:sp>
    </p:spTree>
    <p:extLst>
      <p:ext uri="{BB962C8B-B14F-4D97-AF65-F5344CB8AC3E}">
        <p14:creationId xmlns:p14="http://schemas.microsoft.com/office/powerpoint/2010/main" val="36750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8.2.2 – Frequent Flyer Mileage</a:t>
            </a:r>
          </a:p>
        </p:txBody>
      </p:sp>
      <p:sp>
        <p:nvSpPr>
          <p:cNvPr id="3" name="Content Placeholder 2"/>
          <p:cNvSpPr>
            <a:spLocks noGrp="1"/>
          </p:cNvSpPr>
          <p:nvPr>
            <p:ph sz="half" idx="1"/>
          </p:nvPr>
        </p:nvSpPr>
        <p:spPr>
          <a:xfrm>
            <a:off x="457199" y="1330452"/>
            <a:ext cx="8435591" cy="3467862"/>
          </a:xfrm>
        </p:spPr>
        <p:txBody>
          <a:bodyPr/>
          <a:lstStyle/>
          <a:p>
            <a:pPr marL="118872" indent="0">
              <a:buNone/>
            </a:pPr>
            <a:r>
              <a:rPr lang="en-US" dirty="0"/>
              <a:t>“If an employee chooses to use their own frequent flyer miles or other incentives to upgrade their travel accommodations while traveling on University business, the value of such personal property is not reimbursable by the University, as these are not actual out-of-pocket expenses that have been incurred by travelers,”</a:t>
            </a:r>
          </a:p>
        </p:txBody>
      </p:sp>
    </p:spTree>
    <p:extLst>
      <p:ext uri="{BB962C8B-B14F-4D97-AF65-F5344CB8AC3E}">
        <p14:creationId xmlns:p14="http://schemas.microsoft.com/office/powerpoint/2010/main" val="186710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8.2.3 – Unused Flight Credits</a:t>
            </a:r>
          </a:p>
        </p:txBody>
      </p:sp>
      <p:sp>
        <p:nvSpPr>
          <p:cNvPr id="3" name="Content Placeholder 2"/>
          <p:cNvSpPr>
            <a:spLocks noGrp="1"/>
          </p:cNvSpPr>
          <p:nvPr>
            <p:ph sz="half" idx="1"/>
          </p:nvPr>
        </p:nvSpPr>
        <p:spPr>
          <a:xfrm>
            <a:off x="457199" y="1330452"/>
            <a:ext cx="8435591" cy="3467862"/>
          </a:xfrm>
        </p:spPr>
        <p:txBody>
          <a:bodyPr>
            <a:normAutofit fontScale="70000" lnSpcReduction="20000"/>
          </a:bodyPr>
          <a:lstStyle/>
          <a:p>
            <a:r>
              <a:rPr lang="en-US" sz="3400" dirty="0"/>
              <a:t>New section</a:t>
            </a:r>
          </a:p>
          <a:p>
            <a:pPr marL="118872" indent="0">
              <a:buNone/>
            </a:pPr>
            <a:r>
              <a:rPr lang="en-US" dirty="0"/>
              <a:t>In the event of a business trip cancellation or an employee’s resignation prior to a scheduled University business trip, unused flight credits purchased with University funds are considered University property and cannot be used for personal use.  Use of such flight credits for personal use would be a violation of the New Mexico constitution Anti-Donation clause.  However, an employee or departed employee may use a University flight credit for personal use if they compensate the University in full for the cost of the flight.  Departments who purchase airline flights are responsible for tracking unused flight credits and ensuring that they are not used for personal use.  </a:t>
            </a:r>
          </a:p>
          <a:p>
            <a:pPr marL="118872" indent="0">
              <a:buNone/>
            </a:pPr>
            <a:endParaRPr lang="en-US" sz="3400" dirty="0"/>
          </a:p>
          <a:p>
            <a:r>
              <a:rPr lang="en-US" sz="3400" dirty="0"/>
              <a:t>Previously “In Flight Technology Charges”  deleted</a:t>
            </a:r>
          </a:p>
        </p:txBody>
      </p:sp>
    </p:spTree>
    <p:extLst>
      <p:ext uri="{BB962C8B-B14F-4D97-AF65-F5344CB8AC3E}">
        <p14:creationId xmlns:p14="http://schemas.microsoft.com/office/powerpoint/2010/main" val="129140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 Air Travel</a:t>
            </a:r>
          </a:p>
        </p:txBody>
      </p:sp>
      <p:sp>
        <p:nvSpPr>
          <p:cNvPr id="3" name="Content Placeholder 2"/>
          <p:cNvSpPr>
            <a:spLocks noGrp="1"/>
          </p:cNvSpPr>
          <p:nvPr>
            <p:ph sz="half" idx="1"/>
          </p:nvPr>
        </p:nvSpPr>
        <p:spPr>
          <a:xfrm>
            <a:off x="457199" y="1330452"/>
            <a:ext cx="8435591" cy="3467862"/>
          </a:xfrm>
        </p:spPr>
        <p:txBody>
          <a:bodyPr/>
          <a:lstStyle/>
          <a:p>
            <a:r>
              <a:rPr lang="en-US" b="1" dirty="0"/>
              <a:t>8.3 - Chartered Air Transportation</a:t>
            </a:r>
          </a:p>
          <a:p>
            <a:endParaRPr lang="en-US" b="1" dirty="0"/>
          </a:p>
          <a:p>
            <a:r>
              <a:rPr lang="en-US" b="1" dirty="0"/>
              <a:t>8.4 - Privately Owned Aircraft</a:t>
            </a:r>
          </a:p>
          <a:p>
            <a:pPr marL="118872" indent="0">
              <a:buNone/>
            </a:pPr>
            <a:endParaRPr lang="en-US" b="1" dirty="0"/>
          </a:p>
          <a:p>
            <a:pPr marL="118872"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83614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9 – Automobile Travel</a:t>
            </a:r>
            <a:endParaRPr lang="en-US" b="0" dirty="0"/>
          </a:p>
        </p:txBody>
      </p:sp>
      <p:sp>
        <p:nvSpPr>
          <p:cNvPr id="3" name="Content Placeholder 2"/>
          <p:cNvSpPr>
            <a:spLocks noGrp="1"/>
          </p:cNvSpPr>
          <p:nvPr>
            <p:ph sz="half" idx="1"/>
          </p:nvPr>
        </p:nvSpPr>
        <p:spPr>
          <a:xfrm>
            <a:off x="457200" y="1330452"/>
            <a:ext cx="7842738" cy="3467862"/>
          </a:xfrm>
        </p:spPr>
        <p:txBody>
          <a:bodyPr/>
          <a:lstStyle/>
          <a:p>
            <a:r>
              <a:rPr lang="en-US" dirty="0"/>
              <a:t>Section 9.1 – Rental</a:t>
            </a:r>
          </a:p>
          <a:p>
            <a:pPr marL="411480" lvl="1" indent="0">
              <a:buNone/>
            </a:pPr>
            <a:r>
              <a:rPr lang="en-US" dirty="0">
                <a:solidFill>
                  <a:schemeClr val="accent2">
                    <a:lumMod val="75000"/>
                  </a:schemeClr>
                </a:solidFill>
              </a:rPr>
              <a:t>No significant changes</a:t>
            </a:r>
          </a:p>
        </p:txBody>
      </p:sp>
    </p:spTree>
    <p:extLst>
      <p:ext uri="{BB962C8B-B14F-4D97-AF65-F5344CB8AC3E}">
        <p14:creationId xmlns:p14="http://schemas.microsoft.com/office/powerpoint/2010/main" val="381204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9.2 – Rental Car Insurance</a:t>
            </a:r>
            <a:endParaRPr lang="en-US" b="0" dirty="0"/>
          </a:p>
        </p:txBody>
      </p:sp>
      <p:sp>
        <p:nvSpPr>
          <p:cNvPr id="3" name="Content Placeholder 2"/>
          <p:cNvSpPr>
            <a:spLocks noGrp="1"/>
          </p:cNvSpPr>
          <p:nvPr>
            <p:ph sz="half" idx="1"/>
          </p:nvPr>
        </p:nvSpPr>
        <p:spPr>
          <a:xfrm>
            <a:off x="457199" y="1330452"/>
            <a:ext cx="8375301" cy="3467862"/>
          </a:xfrm>
        </p:spPr>
        <p:txBody>
          <a:bodyPr>
            <a:normAutofit lnSpcReduction="10000"/>
          </a:bodyPr>
          <a:lstStyle/>
          <a:p>
            <a:r>
              <a:rPr lang="en-US" sz="2400" dirty="0"/>
              <a:t>9.2.1. Renting Vehicles using UNM’s Negotiated Contract – removed contracted vendor names, refer to purchasing website</a:t>
            </a:r>
          </a:p>
          <a:p>
            <a:endParaRPr lang="en-US" sz="2400" dirty="0"/>
          </a:p>
          <a:p>
            <a:r>
              <a:rPr lang="en-US" sz="2400" dirty="0"/>
              <a:t>9.2.2. Renting Vehicles from Other Vendors</a:t>
            </a:r>
          </a:p>
          <a:p>
            <a:pPr marL="411480" lvl="1" indent="0">
              <a:buNone/>
            </a:pPr>
            <a:r>
              <a:rPr lang="en-US" dirty="0">
                <a:solidFill>
                  <a:schemeClr val="tx2"/>
                </a:solidFill>
              </a:rPr>
              <a:t>Prior approval for LDW/CDW coverage required</a:t>
            </a:r>
          </a:p>
          <a:p>
            <a:pPr marL="411480" lvl="1" indent="0">
              <a:buNone/>
            </a:pPr>
            <a:endParaRPr lang="en-US" dirty="0">
              <a:solidFill>
                <a:schemeClr val="tx2"/>
              </a:solidFill>
            </a:endParaRPr>
          </a:p>
          <a:p>
            <a:r>
              <a:rPr lang="en-US" sz="2400" dirty="0"/>
              <a:t>9.2.3. International Rental Car Insurance</a:t>
            </a:r>
          </a:p>
          <a:p>
            <a:pPr marL="411480" lvl="1" indent="0">
              <a:buNone/>
            </a:pPr>
            <a:r>
              <a:rPr lang="en-US" dirty="0">
                <a:solidFill>
                  <a:schemeClr val="tx2"/>
                </a:solidFill>
              </a:rPr>
              <a:t>No change</a:t>
            </a:r>
          </a:p>
          <a:p>
            <a:pPr marL="118872" indent="0">
              <a:buNone/>
            </a:pPr>
            <a:endParaRPr lang="en-US" sz="2400" dirty="0"/>
          </a:p>
          <a:p>
            <a:endParaRPr lang="en-US" dirty="0"/>
          </a:p>
        </p:txBody>
      </p:sp>
    </p:spTree>
    <p:extLst>
      <p:ext uri="{BB962C8B-B14F-4D97-AF65-F5344CB8AC3E}">
        <p14:creationId xmlns:p14="http://schemas.microsoft.com/office/powerpoint/2010/main" val="414073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9.3 – Personal Automobile </a:t>
            </a:r>
            <a:endParaRPr lang="en-US" b="0" dirty="0"/>
          </a:p>
        </p:txBody>
      </p:sp>
      <p:sp>
        <p:nvSpPr>
          <p:cNvPr id="3" name="Content Placeholder 2"/>
          <p:cNvSpPr>
            <a:spLocks noGrp="1"/>
          </p:cNvSpPr>
          <p:nvPr>
            <p:ph sz="half" idx="1"/>
          </p:nvPr>
        </p:nvSpPr>
        <p:spPr>
          <a:xfrm>
            <a:off x="457199" y="1330452"/>
            <a:ext cx="8485833" cy="3467862"/>
          </a:xfrm>
        </p:spPr>
        <p:txBody>
          <a:bodyPr>
            <a:normAutofit/>
          </a:bodyPr>
          <a:lstStyle/>
          <a:p>
            <a:r>
              <a:rPr lang="en-US" dirty="0"/>
              <a:t>Previously GPS – deleted</a:t>
            </a:r>
          </a:p>
          <a:p>
            <a:r>
              <a:rPr lang="en-US" sz="1800" b="1"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9.3.1. In-State and Local Mileage</a:t>
            </a:r>
          </a:p>
          <a:p>
            <a:pPr marL="411480" lvl="1" indent="0">
              <a:buNone/>
            </a:pPr>
            <a:r>
              <a:rPr lang="en-US" sz="1400" dirty="0">
                <a:solidFill>
                  <a:srgbClr val="333333"/>
                </a:solidFill>
                <a:effectLst/>
                <a:latin typeface="Times New Roman" panose="02020603050405020304" pitchFamily="18" charset="0"/>
                <a:ea typeface="Calibri" panose="020F0502020204030204" pitchFamily="34" charset="0"/>
              </a:rPr>
              <a:t>Mileage reimbursement may be allowed for in-state travel between cities and within the local area up to the IRS standard mileage rate in effect at the time of travel.  When seeking reimbursement of in-state or local mileage, employees must exclude mileage normally associated with commuting from the employee’s residence to the employee’s designated UNM Worksite </a:t>
            </a:r>
          </a:p>
          <a:p>
            <a:pPr marL="411480" lvl="1" indent="0">
              <a:buNone/>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r>
              <a:rPr lang="en-US" sz="1800" b="1"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9.3.2. Out-of-State Mileage</a:t>
            </a:r>
          </a:p>
          <a:p>
            <a:pPr marL="502920" lvl="3" indent="0">
              <a:lnSpc>
                <a:spcPts val="1800"/>
              </a:lnSpc>
              <a:spcBef>
                <a:spcPts val="0"/>
              </a:spcBef>
              <a:spcAft>
                <a:spcPts val="825"/>
              </a:spcAft>
              <a:buNone/>
            </a:pPr>
            <a:r>
              <a:rPr lang="en-US" sz="14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If the traveler fails to provide the required comparison information, Financial Services may deny the request for reimbursement of mileage</a:t>
            </a:r>
            <a:r>
              <a:rPr lang="en-US" sz="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r>
              <a:rPr lang="en-US" sz="800" dirty="0">
                <a:effectLst/>
                <a:latin typeface="Calibri" panose="020F0502020204030204" pitchFamily="34" charset="0"/>
                <a:ea typeface="Calibri" panose="020F0502020204030204" pitchFamily="34" charset="0"/>
                <a:cs typeface="Arial" panose="020B0604020202020204" pitchFamily="34" charset="0"/>
              </a:rPr>
              <a:t>  </a:t>
            </a:r>
            <a:r>
              <a:rPr lang="en-US" sz="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118872" indent="0">
              <a:buNone/>
            </a:pPr>
            <a:endParaRPr lang="en-US" dirty="0"/>
          </a:p>
        </p:txBody>
      </p:sp>
    </p:spTree>
    <p:extLst>
      <p:ext uri="{BB962C8B-B14F-4D97-AF65-F5344CB8AC3E}">
        <p14:creationId xmlns:p14="http://schemas.microsoft.com/office/powerpoint/2010/main" val="367023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2800" dirty="0"/>
              <a:t>Section 9.4 – Taxi/Ride Share/Public Transportation Fares</a:t>
            </a:r>
            <a:endParaRPr lang="en-US" sz="2800" b="0" dirty="0"/>
          </a:p>
        </p:txBody>
      </p:sp>
      <p:sp>
        <p:nvSpPr>
          <p:cNvPr id="3" name="Content Placeholder 2"/>
          <p:cNvSpPr>
            <a:spLocks noGrp="1"/>
          </p:cNvSpPr>
          <p:nvPr>
            <p:ph sz="half" idx="1"/>
          </p:nvPr>
        </p:nvSpPr>
        <p:spPr>
          <a:xfrm>
            <a:off x="457199" y="1330452"/>
            <a:ext cx="8073851" cy="3467862"/>
          </a:xfrm>
        </p:spPr>
        <p:txBody>
          <a:bodyPr/>
          <a:lstStyle/>
          <a:p>
            <a:r>
              <a:rPr lang="en-US" dirty="0"/>
              <a:t>Must be business related.  </a:t>
            </a:r>
          </a:p>
          <a:p>
            <a:r>
              <a:rPr lang="en-US" dirty="0"/>
              <a:t>No receipt needed if less than $25.</a:t>
            </a:r>
          </a:p>
          <a:p>
            <a:endParaRPr lang="en-US" dirty="0"/>
          </a:p>
          <a:p>
            <a:pPr marL="118872" indent="0">
              <a:buNone/>
            </a:pPr>
            <a:r>
              <a:rPr lang="en-US" dirty="0"/>
              <a:t>9.5 – Fleet Automobiles</a:t>
            </a:r>
          </a:p>
          <a:p>
            <a:pPr marL="118872" indent="0">
              <a:buNone/>
            </a:pPr>
            <a:r>
              <a:rPr lang="en-US" dirty="0"/>
              <a:t>10 – Other Types of Transportation</a:t>
            </a:r>
          </a:p>
          <a:p>
            <a:pPr marL="118872" indent="0">
              <a:buNone/>
            </a:pPr>
            <a:r>
              <a:rPr lang="en-US" dirty="0"/>
              <a:t>11 – Chartered Transportation</a:t>
            </a:r>
          </a:p>
          <a:p>
            <a:r>
              <a:rPr lang="en-US" dirty="0"/>
              <a:t>No changes</a:t>
            </a:r>
          </a:p>
        </p:txBody>
      </p:sp>
    </p:spTree>
    <p:extLst>
      <p:ext uri="{BB962C8B-B14F-4D97-AF65-F5344CB8AC3E}">
        <p14:creationId xmlns:p14="http://schemas.microsoft.com/office/powerpoint/2010/main" val="128839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12 – Paying for Travel</a:t>
            </a:r>
            <a:endParaRPr lang="en-US" b="0" dirty="0"/>
          </a:p>
        </p:txBody>
      </p:sp>
      <p:sp>
        <p:nvSpPr>
          <p:cNvPr id="3" name="Content Placeholder 2"/>
          <p:cNvSpPr>
            <a:spLocks noGrp="1"/>
          </p:cNvSpPr>
          <p:nvPr>
            <p:ph sz="half" idx="1"/>
          </p:nvPr>
        </p:nvSpPr>
        <p:spPr>
          <a:xfrm>
            <a:off x="457199" y="1330452"/>
            <a:ext cx="8144189" cy="3467862"/>
          </a:xfrm>
        </p:spPr>
        <p:txBody>
          <a:bodyPr/>
          <a:lstStyle/>
          <a:p>
            <a:r>
              <a:rPr lang="en-US" dirty="0"/>
              <a:t>Recommends traveler utilize Pcard when possible.</a:t>
            </a:r>
          </a:p>
          <a:p>
            <a:pPr marL="118872" indent="0">
              <a:buNone/>
            </a:pPr>
            <a:endParaRPr lang="en-US" dirty="0"/>
          </a:p>
          <a:p>
            <a:r>
              <a:rPr lang="en-US" dirty="0"/>
              <a:t>Indicates reimbursements must be submitted within 60 days of travel, although Section 2.1 indicates 180 day limit.</a:t>
            </a:r>
          </a:p>
        </p:txBody>
      </p:sp>
    </p:spTree>
    <p:extLst>
      <p:ext uri="{BB962C8B-B14F-4D97-AF65-F5344CB8AC3E}">
        <p14:creationId xmlns:p14="http://schemas.microsoft.com/office/powerpoint/2010/main" val="184882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8569-CC93-4D27-BE43-EF9660FE7EE7}"/>
              </a:ext>
            </a:extLst>
          </p:cNvPr>
          <p:cNvSpPr>
            <a:spLocks noGrp="1"/>
          </p:cNvSpPr>
          <p:nvPr>
            <p:ph type="title"/>
          </p:nvPr>
        </p:nvSpPr>
        <p:spPr/>
        <p:txBody>
          <a:bodyPr/>
          <a:lstStyle/>
          <a:p>
            <a:r>
              <a:rPr lang="en-US" dirty="0"/>
              <a:t>Winter Break Reminders</a:t>
            </a:r>
          </a:p>
        </p:txBody>
      </p:sp>
      <p:pic>
        <p:nvPicPr>
          <p:cNvPr id="6" name="Content Placeholder 5">
            <a:extLst>
              <a:ext uri="{FF2B5EF4-FFF2-40B4-BE49-F238E27FC236}">
                <a16:creationId xmlns:a16="http://schemas.microsoft.com/office/drawing/2014/main" id="{577350B7-B3A8-4A9A-9B5B-5C3A5485699E}"/>
              </a:ext>
            </a:extLst>
          </p:cNvPr>
          <p:cNvPicPr>
            <a:picLocks noGrp="1" noChangeAspect="1"/>
          </p:cNvPicPr>
          <p:nvPr>
            <p:ph sz="half" idx="1"/>
          </p:nvPr>
        </p:nvPicPr>
        <p:blipFill>
          <a:blip r:embed="rId3"/>
          <a:stretch>
            <a:fillRect/>
          </a:stretch>
        </p:blipFill>
        <p:spPr>
          <a:xfrm>
            <a:off x="993677" y="1330325"/>
            <a:ext cx="2965645" cy="3468688"/>
          </a:xfrm>
        </p:spPr>
      </p:pic>
      <p:sp>
        <p:nvSpPr>
          <p:cNvPr id="4" name="Content Placeholder 3">
            <a:extLst>
              <a:ext uri="{FF2B5EF4-FFF2-40B4-BE49-F238E27FC236}">
                <a16:creationId xmlns:a16="http://schemas.microsoft.com/office/drawing/2014/main" id="{C4DE11ED-D602-4691-B193-860356B4BA31}"/>
              </a:ext>
            </a:extLst>
          </p:cNvPr>
          <p:cNvSpPr>
            <a:spLocks noGrp="1"/>
          </p:cNvSpPr>
          <p:nvPr>
            <p:ph sz="half" idx="2"/>
          </p:nvPr>
        </p:nvSpPr>
        <p:spPr>
          <a:xfrm>
            <a:off x="4083627" y="1330452"/>
            <a:ext cx="4920095" cy="3467862"/>
          </a:xfrm>
        </p:spPr>
        <p:txBody>
          <a:bodyPr>
            <a:normAutofit lnSpcReduction="10000"/>
          </a:bodyPr>
          <a:lstStyle/>
          <a:p>
            <a:r>
              <a:rPr lang="en-US" sz="2000" dirty="0"/>
              <a:t>Place an “out of office message” on your voice mail and email to alert external customers</a:t>
            </a:r>
          </a:p>
          <a:p>
            <a:r>
              <a:rPr lang="en-US" sz="2000" dirty="0"/>
              <a:t>HSC CORE Offices will be closed 12/24/25-1/2/26</a:t>
            </a:r>
          </a:p>
          <a:p>
            <a:pPr lvl="1"/>
            <a:r>
              <a:rPr lang="en-US" sz="1600" dirty="0"/>
              <a:t>Unrestricted Accounting will clear the Requisition queue and JV queue before break. </a:t>
            </a:r>
          </a:p>
          <a:p>
            <a:pPr lvl="1"/>
            <a:r>
              <a:rPr lang="en-US" sz="1600" dirty="0"/>
              <a:t>Pcard holders - Auto-generated emails will be turned off during break; however, the clock is still running. Once the auto-generated system is turned back on, anything &gt; 15 day will be emailed.</a:t>
            </a:r>
          </a:p>
          <a:p>
            <a:endParaRPr lang="en-US" sz="2000" dirty="0"/>
          </a:p>
        </p:txBody>
      </p:sp>
    </p:spTree>
    <p:extLst>
      <p:ext uri="{BB962C8B-B14F-4D97-AF65-F5344CB8AC3E}">
        <p14:creationId xmlns:p14="http://schemas.microsoft.com/office/powerpoint/2010/main" val="181194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12.1 – Lodging and Meals</a:t>
            </a:r>
            <a:endParaRPr lang="en-US" b="0" dirty="0"/>
          </a:p>
        </p:txBody>
      </p:sp>
      <p:sp>
        <p:nvSpPr>
          <p:cNvPr id="3" name="Content Placeholder 2"/>
          <p:cNvSpPr>
            <a:spLocks noGrp="1"/>
          </p:cNvSpPr>
          <p:nvPr>
            <p:ph sz="half" idx="1"/>
          </p:nvPr>
        </p:nvSpPr>
        <p:spPr>
          <a:xfrm>
            <a:off x="457199" y="1330452"/>
            <a:ext cx="8144189" cy="3467862"/>
          </a:xfrm>
        </p:spPr>
        <p:txBody>
          <a:bodyPr/>
          <a:lstStyle/>
          <a:p>
            <a:r>
              <a:rPr lang="en-US" dirty="0"/>
              <a:t>Includes exclusion of purchasing meals for other UNM employees.</a:t>
            </a:r>
          </a:p>
          <a:p>
            <a:pPr marL="118872" indent="0">
              <a:buNone/>
            </a:pPr>
            <a:endParaRPr lang="en-US" dirty="0"/>
          </a:p>
          <a:p>
            <a:pPr marL="411480" lvl="1" indent="0">
              <a:buNone/>
            </a:pPr>
            <a:r>
              <a:rPr lang="en-US" sz="1600" dirty="0">
                <a:solidFill>
                  <a:schemeClr val="accent2">
                    <a:lumMod val="75000"/>
                  </a:schemeClr>
                </a:solidFill>
              </a:rPr>
              <a:t>Traveler's may be reimbursed for their own meals, or for non-UNM employee's meals as part of a business meal. Travelers may not be reimbursed for meals for other UNM employees</a:t>
            </a:r>
          </a:p>
          <a:p>
            <a:pPr marL="411480" lvl="1" indent="0">
              <a:buNone/>
            </a:pPr>
            <a:endParaRPr lang="en-US" sz="1600" dirty="0">
              <a:solidFill>
                <a:schemeClr val="accent2">
                  <a:lumMod val="75000"/>
                </a:schemeClr>
              </a:solidFill>
            </a:endParaRPr>
          </a:p>
          <a:p>
            <a:pPr marL="118872" indent="0">
              <a:buNone/>
            </a:pPr>
            <a:endParaRPr lang="en-US" dirty="0"/>
          </a:p>
        </p:txBody>
      </p:sp>
      <p:sp>
        <p:nvSpPr>
          <p:cNvPr id="4" name="Rectangle 1">
            <a:extLst>
              <a:ext uri="{FF2B5EF4-FFF2-40B4-BE49-F238E27FC236}">
                <a16:creationId xmlns:a16="http://schemas.microsoft.com/office/drawing/2014/main" id="{77E01DF2-466E-4882-8DBD-7BD4EA739FF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Traveler's may be reimbursed for their own meals, or for non-UNM employee's meals as part of a business meal. Travelers may not be reimbursed for meals for other UNM employees</a:t>
            </a:r>
            <a:r>
              <a:rPr kumimoji="0" lang="en-US" altLang="en-US" sz="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9627AA4-2101-4847-897F-299DAD8F7B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Traveler's may be reimbursed for their own meals, or for non-UNM employee's meals as part of a business meal. Travelers may not be reimbursed for meals for other UNM employees</a:t>
            </a:r>
            <a:r>
              <a:rPr kumimoji="0" lang="en-US" altLang="en-US" sz="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407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12.2 – Method One:  Day Trip Meal Allowance</a:t>
            </a:r>
            <a:endParaRPr lang="en-US" b="0" dirty="0"/>
          </a:p>
        </p:txBody>
      </p:sp>
      <p:sp>
        <p:nvSpPr>
          <p:cNvPr id="3" name="Content Placeholder 2"/>
          <p:cNvSpPr>
            <a:spLocks noGrp="1"/>
          </p:cNvSpPr>
          <p:nvPr>
            <p:ph sz="half" idx="1"/>
          </p:nvPr>
        </p:nvSpPr>
        <p:spPr>
          <a:xfrm>
            <a:off x="457199" y="1330452"/>
            <a:ext cx="8144189" cy="3467862"/>
          </a:xfrm>
        </p:spPr>
        <p:txBody>
          <a:bodyPr/>
          <a:lstStyle/>
          <a:p>
            <a:r>
              <a:rPr lang="en-US" dirty="0"/>
              <a:t>Documentation must indicate 12 or more hours to be eligible for per diem allowance at 75%.</a:t>
            </a:r>
          </a:p>
          <a:p>
            <a:pPr marL="118872" indent="0">
              <a:buNone/>
            </a:pPr>
            <a:endParaRPr lang="en-US" dirty="0"/>
          </a:p>
          <a:p>
            <a:r>
              <a:rPr lang="en-US" dirty="0"/>
              <a:t>Must be reduced for meals provided.</a:t>
            </a:r>
          </a:p>
          <a:p>
            <a:endParaRPr lang="en-US" dirty="0"/>
          </a:p>
          <a:p>
            <a:r>
              <a:rPr lang="en-US" dirty="0"/>
              <a:t>Day Trip per diem is taxable</a:t>
            </a:r>
          </a:p>
          <a:p>
            <a:pPr marL="118872" indent="0">
              <a:buNone/>
            </a:pPr>
            <a:endParaRPr lang="en-US" dirty="0"/>
          </a:p>
        </p:txBody>
      </p:sp>
    </p:spTree>
    <p:extLst>
      <p:ext uri="{BB962C8B-B14F-4D97-AF65-F5344CB8AC3E}">
        <p14:creationId xmlns:p14="http://schemas.microsoft.com/office/powerpoint/2010/main" val="195983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Section 12.3 – Method Two:  Flat per Diem Allowance for International &amp; Travel Within the United States</a:t>
            </a:r>
            <a:endParaRPr lang="en-US" sz="2400" b="0" dirty="0"/>
          </a:p>
        </p:txBody>
      </p:sp>
      <p:sp>
        <p:nvSpPr>
          <p:cNvPr id="3" name="Content Placeholder 2"/>
          <p:cNvSpPr>
            <a:spLocks noGrp="1"/>
          </p:cNvSpPr>
          <p:nvPr>
            <p:ph sz="half" idx="1"/>
          </p:nvPr>
        </p:nvSpPr>
        <p:spPr>
          <a:xfrm>
            <a:off x="457199" y="1330452"/>
            <a:ext cx="8144189" cy="3467862"/>
          </a:xfrm>
        </p:spPr>
        <p:txBody>
          <a:bodyPr>
            <a:normAutofit lnSpcReduction="10000"/>
          </a:bodyPr>
          <a:lstStyle/>
          <a:p>
            <a:r>
              <a:rPr lang="en-US" dirty="0"/>
              <a:t>Flat rate without lodging cost</a:t>
            </a:r>
          </a:p>
          <a:p>
            <a:pPr marL="118872" indent="0">
              <a:buNone/>
            </a:pPr>
            <a:endParaRPr lang="en-US" dirty="0"/>
          </a:p>
          <a:p>
            <a:r>
              <a:rPr lang="en-US" dirty="0"/>
              <a:t>New Mexico rate set as DFA travel rate</a:t>
            </a:r>
          </a:p>
          <a:p>
            <a:pPr marL="457200" lvl="1" indent="0">
              <a:buNone/>
            </a:pPr>
            <a:r>
              <a:rPr lang="en-US" dirty="0">
                <a:solidFill>
                  <a:schemeClr val="accent2">
                    <a:lumMod val="75000"/>
                  </a:schemeClr>
                </a:solidFill>
              </a:rPr>
              <a:t>FY26:  $169 Santa Fe County</a:t>
            </a:r>
          </a:p>
          <a:p>
            <a:pPr marL="457200" lvl="1" indent="0">
              <a:buNone/>
            </a:pPr>
            <a:r>
              <a:rPr lang="en-US" dirty="0">
                <a:solidFill>
                  <a:schemeClr val="accent2">
                    <a:lumMod val="75000"/>
                  </a:schemeClr>
                </a:solidFill>
              </a:rPr>
              <a:t>FY26:  $115 All other counties</a:t>
            </a:r>
          </a:p>
          <a:p>
            <a:pPr marL="457200" lvl="1" indent="0">
              <a:buNone/>
            </a:pPr>
            <a:endParaRPr lang="en-US" dirty="0">
              <a:solidFill>
                <a:schemeClr val="accent2">
                  <a:lumMod val="75000"/>
                </a:schemeClr>
              </a:solidFill>
            </a:endParaRPr>
          </a:p>
          <a:p>
            <a:pPr marL="621792" indent="-457200"/>
            <a:r>
              <a:rPr lang="en-US" dirty="0">
                <a:solidFill>
                  <a:schemeClr val="accent2">
                    <a:lumMod val="75000"/>
                  </a:schemeClr>
                </a:solidFill>
              </a:rPr>
              <a:t>Out of state and international to use GSA approved rates.</a:t>
            </a:r>
          </a:p>
        </p:txBody>
      </p:sp>
    </p:spTree>
    <p:extLst>
      <p:ext uri="{BB962C8B-B14F-4D97-AF65-F5344CB8AC3E}">
        <p14:creationId xmlns:p14="http://schemas.microsoft.com/office/powerpoint/2010/main" val="282393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615"/>
            <a:ext cx="8229600" cy="938297"/>
          </a:xfrm>
        </p:spPr>
        <p:txBody>
          <a:bodyPr>
            <a:normAutofit fontScale="90000"/>
          </a:bodyPr>
          <a:lstStyle/>
          <a:p>
            <a:r>
              <a:rPr lang="en-US" sz="2700" dirty="0"/>
              <a:t>Section 12.4 – Method Three: Actual Lodging Expense Reimbursed, Plus a Per Diem Meal and Incidental Expenses Reimbursement</a:t>
            </a:r>
            <a:endParaRPr lang="en-US" sz="2700" b="0" dirty="0"/>
          </a:p>
        </p:txBody>
      </p:sp>
      <p:sp>
        <p:nvSpPr>
          <p:cNvPr id="3" name="Content Placeholder 2"/>
          <p:cNvSpPr>
            <a:spLocks noGrp="1"/>
          </p:cNvSpPr>
          <p:nvPr>
            <p:ph sz="half" idx="1"/>
          </p:nvPr>
        </p:nvSpPr>
        <p:spPr>
          <a:xfrm>
            <a:off x="457199" y="1330452"/>
            <a:ext cx="8144189" cy="3467862"/>
          </a:xfrm>
        </p:spPr>
        <p:txBody>
          <a:bodyPr/>
          <a:lstStyle/>
          <a:p>
            <a:r>
              <a:rPr lang="en-US" dirty="0"/>
              <a:t>Actual lodging cost included in reimbursement</a:t>
            </a:r>
          </a:p>
          <a:p>
            <a:pPr marL="118872" indent="0">
              <a:buNone/>
            </a:pPr>
            <a:endParaRPr lang="en-US" dirty="0"/>
          </a:p>
          <a:p>
            <a:r>
              <a:rPr lang="en-US" dirty="0"/>
              <a:t>New Mexico rate set as DFA travel rate</a:t>
            </a:r>
          </a:p>
          <a:p>
            <a:pPr marL="457200" lvl="1" indent="0">
              <a:buNone/>
            </a:pPr>
            <a:r>
              <a:rPr lang="en-US" dirty="0">
                <a:solidFill>
                  <a:schemeClr val="accent2">
                    <a:lumMod val="75000"/>
                  </a:schemeClr>
                </a:solidFill>
              </a:rPr>
              <a:t>FY26:  $70</a:t>
            </a:r>
          </a:p>
          <a:p>
            <a:pPr marL="457200" lvl="1" indent="0">
              <a:buNone/>
            </a:pPr>
            <a:endParaRPr lang="en-US" dirty="0">
              <a:solidFill>
                <a:schemeClr val="accent2">
                  <a:lumMod val="75000"/>
                </a:schemeClr>
              </a:solidFill>
            </a:endParaRPr>
          </a:p>
          <a:p>
            <a:pPr marL="621792" indent="-457200"/>
            <a:r>
              <a:rPr lang="en-US" dirty="0">
                <a:solidFill>
                  <a:schemeClr val="accent2">
                    <a:lumMod val="75000"/>
                  </a:schemeClr>
                </a:solidFill>
              </a:rPr>
              <a:t>Out of state and international to use GSA approved rates.</a:t>
            </a:r>
          </a:p>
          <a:p>
            <a:endParaRPr lang="en-US" dirty="0"/>
          </a:p>
          <a:p>
            <a:endParaRPr lang="en-US" dirty="0"/>
          </a:p>
        </p:txBody>
      </p:sp>
    </p:spTree>
    <p:extLst>
      <p:ext uri="{BB962C8B-B14F-4D97-AF65-F5344CB8AC3E}">
        <p14:creationId xmlns:p14="http://schemas.microsoft.com/office/powerpoint/2010/main" val="1652966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sz="3100" dirty="0"/>
              <a:t>Section 12.5 – Conference Meals and Lodging</a:t>
            </a:r>
            <a:endParaRPr lang="en-US" b="0" dirty="0"/>
          </a:p>
        </p:txBody>
      </p:sp>
      <p:sp>
        <p:nvSpPr>
          <p:cNvPr id="3" name="Content Placeholder 2"/>
          <p:cNvSpPr>
            <a:spLocks noGrp="1"/>
          </p:cNvSpPr>
          <p:nvPr>
            <p:ph sz="half" idx="1"/>
          </p:nvPr>
        </p:nvSpPr>
        <p:spPr>
          <a:xfrm>
            <a:off x="457199" y="1330452"/>
            <a:ext cx="8144189" cy="3467862"/>
          </a:xfrm>
        </p:spPr>
        <p:txBody>
          <a:bodyPr>
            <a:normAutofit fontScale="55000" lnSpcReduction="20000"/>
          </a:bodyPr>
          <a:lstStyle/>
          <a:p>
            <a:pPr marL="0" marR="0" indent="0">
              <a:lnSpc>
                <a:spcPct val="150000"/>
              </a:lnSpc>
              <a:spcBef>
                <a:spcPts val="0"/>
              </a:spcBef>
              <a:spcAft>
                <a:spcPts val="0"/>
              </a:spcAft>
              <a:buNone/>
            </a:pPr>
            <a:r>
              <a:rPr lang="en-US" sz="1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In order to determine the lodging rate for a conference and whether any meals are included in the conference fee, travelers must provide a copy of conference materials that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provide this information when submitting a request for reimbursement or per diem payment.  A “conference meal” is defined as a meal that is offered for separate purchase by the conference, or is included in the conference fee.  When travelers incur expenses for conference meals in excess of the per diem allowances set forth above, the University will reimburse the actual meal expense upon presentation of the appropriate receipt.  In that case, the request for per diem payment must also be proportionately reduced.  When meals are included in conference fees, or otherwise provided, the employee’s reimbursement request must be reduced by the appropriate  per diem rate for each meal provided.  </a:t>
            </a:r>
            <a:r>
              <a:rPr lang="en-US" sz="1800" b="1"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It is the responsibility of the traveler and/or the department to ensure that any conference or program provided meals are deducted from a reimbursement or per diem payment request, to safeguard the University from paying for meals already included in conference or program fees.</a:t>
            </a:r>
            <a:r>
              <a:rPr lang="en-US" sz="1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In the event the conference meals provided are not suitable for the traveler due to medical, dietary or religious restrictions, the traveler need not deduct the cost of the conference meal when seeking reimbursement , when documentation of the restriction is included in the business purpose.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0"/>
              </a:spcAft>
              <a:buNone/>
            </a:pPr>
            <a:r>
              <a:rPr lang="en-US" sz="1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ts val="1800"/>
              </a:lnSpc>
              <a:spcBef>
                <a:spcPts val="0"/>
              </a:spcBef>
              <a:spcAft>
                <a:spcPts val="825"/>
              </a:spcAft>
              <a:buNone/>
            </a:pPr>
            <a:r>
              <a:rPr lang="en-US" sz="18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Continental breakfast provided at a hotel, or by a conference, does not require a reduction in per diem when conference or hotel materials clearly indicate a “continental” breakfast is provided.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dirty="0">
                <a:solidFill>
                  <a:srgbClr val="333333"/>
                </a:solidFill>
                <a:effectLst/>
                <a:latin typeface="Times New Roman" panose="02020603050405020304" pitchFamily="18" charset="0"/>
                <a:ea typeface="Calibri" panose="020F0502020204030204" pitchFamily="34" charset="0"/>
              </a:rPr>
              <a:t>Conference lodging costs which exceed the cost of lodging advertised in the conference materials must be explained when seeking reimbursement</a:t>
            </a:r>
            <a:r>
              <a:rPr lang="en-US" sz="1800" dirty="0">
                <a:solidFill>
                  <a:srgbClr val="333333"/>
                </a:solidFill>
                <a:effectLst/>
                <a:latin typeface="Times New Roman" panose="02020603050405020304" pitchFamily="18" charset="0"/>
                <a:ea typeface="Calibri" panose="020F0502020204030204" pitchFamily="34" charset="0"/>
              </a:rPr>
              <a:t>.</a:t>
            </a:r>
            <a:r>
              <a:rPr lang="en-US" dirty="0">
                <a:effectLst/>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4042374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3100" dirty="0"/>
              <a:t>Section 12.6 – Field Travel</a:t>
            </a:r>
            <a:endParaRPr lang="en-US" b="0" dirty="0"/>
          </a:p>
        </p:txBody>
      </p:sp>
      <p:sp>
        <p:nvSpPr>
          <p:cNvPr id="3" name="Content Placeholder 2"/>
          <p:cNvSpPr>
            <a:spLocks noGrp="1"/>
          </p:cNvSpPr>
          <p:nvPr>
            <p:ph sz="half" idx="1"/>
          </p:nvPr>
        </p:nvSpPr>
        <p:spPr>
          <a:xfrm>
            <a:off x="457199" y="1330452"/>
            <a:ext cx="8144189" cy="3467862"/>
          </a:xfrm>
        </p:spPr>
        <p:txBody>
          <a:bodyPr>
            <a:normAutofit/>
          </a:bodyPr>
          <a:lstStyle/>
          <a:p>
            <a:pPr marL="0" marR="0" indent="0">
              <a:spcBef>
                <a:spcPts val="0"/>
              </a:spcBef>
              <a:spcAft>
                <a:spcPts val="0"/>
              </a:spcAft>
              <a:buNone/>
            </a:pPr>
            <a:r>
              <a:rPr lang="en-US" sz="2000" dirty="0">
                <a:solidFill>
                  <a:srgbClr val="333333"/>
                </a:solidFill>
                <a:effectLst/>
                <a:latin typeface="Times New Roman" panose="02020603050405020304" pitchFamily="18" charset="0"/>
                <a:ea typeface="Calibri" panose="020F0502020204030204" pitchFamily="34" charset="0"/>
              </a:rPr>
              <a:t>Pursuant to federal travel regulations governing field research travel, travelers on field travel status, defined as travel for an extended period where normal accommodations either are not available or desirable, will be reimbursed at an amount up to 60% of the GSA rate</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a:solidFill>
                  <a:srgbClr val="333333"/>
                </a:solidFill>
                <a:effectLst/>
                <a:latin typeface="Times New Roman" panose="02020603050405020304" pitchFamily="18" charset="0"/>
                <a:ea typeface="Calibri" panose="020F0502020204030204" pitchFamily="34" charset="0"/>
              </a:rPr>
              <a:t> in effect at the time of travel</a:t>
            </a:r>
            <a:r>
              <a:rPr lang="en-US" sz="2000" dirty="0">
                <a:effectLst/>
              </a:rPr>
              <a:t> </a:t>
            </a:r>
            <a:r>
              <a:rPr lang="en-US" sz="2000" dirty="0">
                <a:effectLst/>
                <a:latin typeface="Calibri" panose="020F0502020204030204" pitchFamily="34" charset="0"/>
                <a:ea typeface="Calibri" panose="020F0502020204030204" pitchFamily="34" charset="0"/>
                <a:cs typeface="Arial" panose="020B0604020202020204" pitchFamily="34" charset="0"/>
              </a:rPr>
              <a:t> </a:t>
            </a:r>
            <a:endParaRPr lang="en-US" sz="2000" dirty="0"/>
          </a:p>
        </p:txBody>
      </p:sp>
    </p:spTree>
    <p:extLst>
      <p:ext uri="{BB962C8B-B14F-4D97-AF65-F5344CB8AC3E}">
        <p14:creationId xmlns:p14="http://schemas.microsoft.com/office/powerpoint/2010/main" val="58392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13 – Combining Business Travel with Personal Travel</a:t>
            </a:r>
            <a:endParaRPr lang="en-US" b="0" dirty="0"/>
          </a:p>
        </p:txBody>
      </p:sp>
      <p:sp>
        <p:nvSpPr>
          <p:cNvPr id="3" name="Content Placeholder 2"/>
          <p:cNvSpPr>
            <a:spLocks noGrp="1"/>
          </p:cNvSpPr>
          <p:nvPr>
            <p:ph sz="half" idx="1"/>
          </p:nvPr>
        </p:nvSpPr>
        <p:spPr>
          <a:xfrm>
            <a:off x="457199" y="1330452"/>
            <a:ext cx="8144189" cy="3467862"/>
          </a:xfrm>
        </p:spPr>
        <p:txBody>
          <a:bodyPr>
            <a:normAutofit/>
          </a:bodyPr>
          <a:lstStyle/>
          <a:p>
            <a:pPr marL="118872" indent="0">
              <a:buNone/>
            </a:pPr>
            <a:r>
              <a:rPr lang="en-US" sz="2400" dirty="0">
                <a:solidFill>
                  <a:srgbClr val="333333"/>
                </a:solidFill>
                <a:effectLst/>
                <a:latin typeface="Times New Roman" panose="02020603050405020304" pitchFamily="18" charset="0"/>
                <a:ea typeface="Calibri" panose="020F0502020204030204" pitchFamily="34" charset="0"/>
              </a:rPr>
              <a:t>University business travelers may combine business travel with personal travel, as long as doing so does not change the primary purpose of the travel from business to personal.  If the primary purpose is determined to be personal, under IRS guidelines, certain costs may not be reimbursable.</a:t>
            </a:r>
          </a:p>
          <a:p>
            <a:pPr marL="118872" indent="0">
              <a:buNone/>
            </a:pPr>
            <a:endParaRPr lang="en-US" sz="2400" dirty="0">
              <a:solidFill>
                <a:srgbClr val="333333"/>
              </a:solidFill>
              <a:effectLst/>
              <a:latin typeface="Times New Roman" panose="02020603050405020304" pitchFamily="18" charset="0"/>
              <a:ea typeface="Calibri" panose="020F0502020204030204" pitchFamily="34" charset="0"/>
            </a:endParaRPr>
          </a:p>
          <a:p>
            <a:pPr marL="118872" indent="0">
              <a:buNone/>
            </a:pPr>
            <a:r>
              <a:rPr lang="en-US" sz="2400" dirty="0">
                <a:solidFill>
                  <a:srgbClr val="333333"/>
                </a:solidFill>
                <a:latin typeface="Times New Roman" panose="02020603050405020304" pitchFamily="18" charset="0"/>
              </a:rPr>
              <a:t>A University PCard must not be used for personal travel costs when a trip combines business and personal travel. </a:t>
            </a:r>
          </a:p>
        </p:txBody>
      </p:sp>
    </p:spTree>
    <p:extLst>
      <p:ext uri="{BB962C8B-B14F-4D97-AF65-F5344CB8AC3E}">
        <p14:creationId xmlns:p14="http://schemas.microsoft.com/office/powerpoint/2010/main" val="2291850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13.1 – 13.4</a:t>
            </a:r>
            <a:endParaRPr lang="en-US" b="0" dirty="0"/>
          </a:p>
        </p:txBody>
      </p:sp>
      <p:sp>
        <p:nvSpPr>
          <p:cNvPr id="3" name="Content Placeholder 2"/>
          <p:cNvSpPr>
            <a:spLocks noGrp="1"/>
          </p:cNvSpPr>
          <p:nvPr>
            <p:ph sz="half" idx="1"/>
          </p:nvPr>
        </p:nvSpPr>
        <p:spPr>
          <a:xfrm>
            <a:off x="457199" y="1330452"/>
            <a:ext cx="8144189" cy="3467862"/>
          </a:xfrm>
        </p:spPr>
        <p:txBody>
          <a:bodyPr/>
          <a:lstStyle/>
          <a:p>
            <a:r>
              <a:rPr lang="en-US" sz="24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13.1. Airfare</a:t>
            </a:r>
          </a:p>
          <a:p>
            <a:pPr marL="118872" indent="0">
              <a:buNone/>
            </a:pPr>
            <a:endParaRPr lang="en-US" sz="24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en-US" sz="24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13.2. Ground Transportation</a:t>
            </a:r>
          </a:p>
          <a:p>
            <a:pPr marL="118872" indent="0">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4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13.3. Lodging Costs</a:t>
            </a:r>
          </a:p>
          <a:p>
            <a:pPr marL="118872" indent="0">
              <a:buNone/>
            </a:pPr>
            <a:endParaRPr lang="en-US" sz="24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en-US" sz="24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13.4. Meal Per Diem</a:t>
            </a:r>
          </a:p>
          <a:p>
            <a:pPr marL="411480" lvl="1" indent="0">
              <a:buNone/>
            </a:pPr>
            <a:r>
              <a:rPr lang="en-US" sz="2000" dirty="0">
                <a:solidFill>
                  <a:srgbClr val="333333"/>
                </a:solidFill>
                <a:latin typeface="Times New Roman" panose="02020603050405020304" pitchFamily="18" charset="0"/>
                <a:ea typeface="Calibri" panose="020F0502020204030204" pitchFamily="34" charset="0"/>
                <a:cs typeface="Arial" panose="020B0604020202020204" pitchFamily="34" charset="0"/>
              </a:rPr>
              <a:t>Unchanged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118872" indent="0">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0541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13.5 – Lodging with Family or Friends</a:t>
            </a:r>
            <a:endParaRPr lang="en-US" b="0" dirty="0"/>
          </a:p>
        </p:txBody>
      </p:sp>
      <p:sp>
        <p:nvSpPr>
          <p:cNvPr id="3" name="Content Placeholder 2"/>
          <p:cNvSpPr>
            <a:spLocks noGrp="1"/>
          </p:cNvSpPr>
          <p:nvPr>
            <p:ph sz="half" idx="1"/>
          </p:nvPr>
        </p:nvSpPr>
        <p:spPr>
          <a:xfrm>
            <a:off x="314324" y="1227963"/>
            <a:ext cx="8144189" cy="3467862"/>
          </a:xfrm>
        </p:spPr>
        <p:txBody>
          <a:bodyPr/>
          <a:lstStyle/>
          <a:p>
            <a:pPr marL="118872" indent="0">
              <a:buNone/>
            </a:pPr>
            <a:endParaRPr lang="en-US" sz="2400" dirty="0">
              <a:effectLst/>
              <a:latin typeface="+mn-lt"/>
              <a:ea typeface="Times New Roman" panose="02020603050405020304" pitchFamily="18" charset="0"/>
              <a:cs typeface="Times New Roman" panose="02020603050405020304" pitchFamily="18" charset="0"/>
            </a:endParaRPr>
          </a:p>
          <a:p>
            <a:pPr marL="118872" indent="0">
              <a:buNone/>
            </a:pPr>
            <a:r>
              <a:rPr lang="en-US" sz="2400" dirty="0">
                <a:effectLst/>
                <a:latin typeface="+mn-lt"/>
                <a:ea typeface="Times New Roman" panose="02020603050405020304" pitchFamily="18" charset="0"/>
                <a:cs typeface="Times New Roman" panose="02020603050405020304" pitchFamily="18" charset="0"/>
              </a:rPr>
              <a:t>Travelers may, and are encouraged to, take advantage of staying with friends or family who live at the travelers' business destinations, in order to save UNM the cost of lodging.  Though such travelers have no lodging costs, they are entitled to be reimbursed up to the applicable per diem rate, as described in Section 12.2 of this policy.</a:t>
            </a:r>
          </a:p>
          <a:p>
            <a:pPr marL="118872" indent="0">
              <a:buNone/>
            </a:pPr>
            <a:endParaRPr lang="en-US" dirty="0"/>
          </a:p>
        </p:txBody>
      </p:sp>
    </p:spTree>
    <p:extLst>
      <p:ext uri="{BB962C8B-B14F-4D97-AF65-F5344CB8AC3E}">
        <p14:creationId xmlns:p14="http://schemas.microsoft.com/office/powerpoint/2010/main" val="3992144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14 – 18 - unchanged</a:t>
            </a:r>
            <a:endParaRPr lang="en-US" b="0" dirty="0"/>
          </a:p>
        </p:txBody>
      </p:sp>
      <p:sp>
        <p:nvSpPr>
          <p:cNvPr id="3" name="Content Placeholder 2"/>
          <p:cNvSpPr>
            <a:spLocks noGrp="1"/>
          </p:cNvSpPr>
          <p:nvPr>
            <p:ph sz="half" idx="1"/>
          </p:nvPr>
        </p:nvSpPr>
        <p:spPr>
          <a:xfrm>
            <a:off x="457199" y="1330452"/>
            <a:ext cx="8144189" cy="3467862"/>
          </a:xfrm>
        </p:spPr>
        <p:txBody>
          <a:bodyPr/>
          <a:lstStyle/>
          <a:p>
            <a:r>
              <a:rPr lang="en-US" b="1"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14. Miscellaneous Expenses</a:t>
            </a:r>
          </a:p>
          <a:p>
            <a:pPr marL="118872"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15. Passports</a:t>
            </a:r>
          </a:p>
          <a:p>
            <a:pPr marL="118872"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16. International Exchange Rates</a:t>
            </a:r>
          </a:p>
          <a:p>
            <a:pPr marL="118872"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17. Exceptions</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6837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0956"/>
            <a:ext cx="8077200" cy="1747520"/>
          </a:xfrm>
        </p:spPr>
        <p:txBody>
          <a:bodyPr>
            <a:normAutofit fontScale="90000"/>
          </a:bodyPr>
          <a:lstStyle/>
          <a:p>
            <a:r>
              <a:rPr lang="en-US" dirty="0"/>
              <a:t>UAP 4030: Travel Expenses and Per Diem</a:t>
            </a:r>
            <a:br>
              <a:rPr lang="en-US" dirty="0"/>
            </a:br>
            <a:endParaRPr lang="en-US" dirty="0"/>
          </a:p>
        </p:txBody>
      </p:sp>
      <p:sp>
        <p:nvSpPr>
          <p:cNvPr id="7" name="Subtitle 6"/>
          <p:cNvSpPr>
            <a:spLocks noGrp="1"/>
          </p:cNvSpPr>
          <p:nvPr>
            <p:ph type="subTitle" idx="1"/>
          </p:nvPr>
        </p:nvSpPr>
        <p:spPr>
          <a:xfrm>
            <a:off x="685800" y="3317132"/>
            <a:ext cx="8077200" cy="1295075"/>
          </a:xfrm>
        </p:spPr>
        <p:txBody>
          <a:bodyPr>
            <a:normAutofit/>
          </a:bodyPr>
          <a:lstStyle/>
          <a:p>
            <a:pPr algn="just"/>
            <a:endParaRPr lang="en-US" dirty="0"/>
          </a:p>
          <a:p>
            <a:pPr algn="just"/>
            <a:endParaRPr lang="en-US" dirty="0"/>
          </a:p>
          <a:p>
            <a:pPr algn="r"/>
            <a:r>
              <a:rPr lang="en-US" dirty="0"/>
              <a:t>HSC Unrestricted Accounting</a:t>
            </a:r>
          </a:p>
          <a:p>
            <a:pPr algn="r"/>
            <a:r>
              <a:rPr lang="en-US" dirty="0"/>
              <a:t>August 13, 2025</a:t>
            </a:r>
          </a:p>
          <a:p>
            <a:pPr algn="just"/>
            <a:endParaRPr lang="en-US" dirty="0"/>
          </a:p>
        </p:txBody>
      </p:sp>
    </p:spTree>
    <p:extLst>
      <p:ext uri="{BB962C8B-B14F-4D97-AF65-F5344CB8AC3E}">
        <p14:creationId xmlns:p14="http://schemas.microsoft.com/office/powerpoint/2010/main" val="109278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Policy Refreshers – Common Violations</a:t>
            </a:r>
            <a:endParaRPr lang="en-US" b="0" dirty="0"/>
          </a:p>
        </p:txBody>
      </p:sp>
      <p:sp>
        <p:nvSpPr>
          <p:cNvPr id="3" name="Content Placeholder 2"/>
          <p:cNvSpPr>
            <a:spLocks noGrp="1"/>
          </p:cNvSpPr>
          <p:nvPr>
            <p:ph sz="half" idx="1"/>
          </p:nvPr>
        </p:nvSpPr>
        <p:spPr>
          <a:xfrm>
            <a:off x="314324" y="1227963"/>
            <a:ext cx="8144189" cy="3467862"/>
          </a:xfrm>
        </p:spPr>
        <p:txBody>
          <a:bodyPr>
            <a:normAutofit fontScale="92500" lnSpcReduction="10000"/>
          </a:bodyPr>
          <a:lstStyle/>
          <a:p>
            <a:pPr marL="118872" indent="0">
              <a:buNone/>
            </a:pPr>
            <a:r>
              <a:rPr lang="en-US" sz="2400" b="1" dirty="0">
                <a:latin typeface="+mn-lt"/>
                <a:ea typeface="Times New Roman" panose="02020603050405020304" pitchFamily="18" charset="0"/>
                <a:cs typeface="Times New Roman" panose="02020603050405020304" pitchFamily="18" charset="0"/>
              </a:rPr>
              <a:t>Please educate faculty and staff on the following:</a:t>
            </a:r>
          </a:p>
          <a:p>
            <a:pPr marL="118872" indent="0">
              <a:buNone/>
            </a:pPr>
            <a:endParaRPr lang="en-US" sz="2400" b="1" dirty="0">
              <a:latin typeface="+mn-lt"/>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dirty="0">
                <a:effectLst/>
                <a:latin typeface="+mn-lt"/>
                <a:ea typeface="Times New Roman" panose="02020603050405020304" pitchFamily="18" charset="0"/>
                <a:cs typeface="Times New Roman" panose="02020603050405020304" pitchFamily="18" charset="0"/>
              </a:rPr>
              <a:t>Policy 4030, section 12.1 – </a:t>
            </a:r>
            <a:r>
              <a:rPr lang="en-US" sz="2000" dirty="0">
                <a:effectLst/>
                <a:latin typeface="+mn-lt"/>
                <a:ea typeface="Times New Roman" panose="02020603050405020304" pitchFamily="18" charset="0"/>
                <a:cs typeface="Times New Roman" panose="02020603050405020304" pitchFamily="18" charset="0"/>
              </a:rPr>
              <a:t>(Business meetings on UNM </a:t>
            </a:r>
            <a:r>
              <a:rPr lang="en-US" sz="2000" dirty="0">
                <a:latin typeface="+mn-lt"/>
                <a:ea typeface="Times New Roman" panose="02020603050405020304" pitchFamily="18" charset="0"/>
                <a:cs typeface="Times New Roman" panose="02020603050405020304" pitchFamily="18" charset="0"/>
              </a:rPr>
              <a:t>Travel)</a:t>
            </a:r>
            <a:r>
              <a:rPr lang="en-US" sz="2400" dirty="0">
                <a:latin typeface="+mn-lt"/>
                <a:ea typeface="Times New Roman" panose="02020603050405020304" pitchFamily="18" charset="0"/>
                <a:cs typeface="Times New Roman" panose="02020603050405020304" pitchFamily="18" charset="0"/>
              </a:rPr>
              <a:t> </a:t>
            </a:r>
            <a:r>
              <a:rPr lang="en-US" sz="1600" dirty="0">
                <a:latin typeface="Roboto" panose="02000000000000000000" pitchFamily="2" charset="0"/>
                <a:ea typeface="Roboto" panose="02000000000000000000" pitchFamily="2" charset="0"/>
                <a:cs typeface="Times New Roman" panose="02020603050405020304" pitchFamily="18" charset="0"/>
              </a:rPr>
              <a:t>“</a:t>
            </a:r>
            <a:r>
              <a:rPr lang="en-US" sz="1600" b="0" i="0" dirty="0">
                <a:solidFill>
                  <a:srgbClr val="182D4A"/>
                </a:solidFill>
                <a:effectLst/>
                <a:latin typeface="Roboto" panose="02000000000000000000" pitchFamily="2" charset="0"/>
              </a:rPr>
              <a:t>Travelers may be reimbursed for their own meals, or for non-UNM employees' meals as part of a business meal. </a:t>
            </a:r>
            <a:r>
              <a:rPr lang="en-US" sz="1600" b="1" i="0" dirty="0">
                <a:solidFill>
                  <a:srgbClr val="182D4A"/>
                </a:solidFill>
                <a:effectLst/>
                <a:latin typeface="Roboto" panose="02000000000000000000" pitchFamily="2" charset="0"/>
              </a:rPr>
              <a:t>Travelers may not be reimbursed for meals for other UNM employees.</a:t>
            </a:r>
            <a:r>
              <a:rPr lang="en-US" sz="1600" b="0" i="0" dirty="0">
                <a:solidFill>
                  <a:srgbClr val="182D4A"/>
                </a:solidFill>
                <a:effectLst/>
                <a:latin typeface="Roboto" panose="02000000000000000000" pitchFamily="2" charset="0"/>
              </a:rPr>
              <a:t>”</a:t>
            </a:r>
          </a:p>
          <a:p>
            <a:pPr marL="118872" indent="0">
              <a:buNone/>
            </a:pPr>
            <a:endParaRPr lang="en-US" sz="1600" b="0" i="0" dirty="0">
              <a:solidFill>
                <a:srgbClr val="182D4A"/>
              </a:solidFill>
              <a:effectLst/>
              <a:latin typeface="Roboto" panose="02000000000000000000" pitchFamily="2" charset="0"/>
            </a:endParaRPr>
          </a:p>
          <a:p>
            <a:pPr>
              <a:buFont typeface="Wingdings" panose="05000000000000000000" pitchFamily="2" charset="2"/>
              <a:buChar char="§"/>
            </a:pPr>
            <a:r>
              <a:rPr lang="en-US" sz="2400" dirty="0">
                <a:effectLst/>
                <a:latin typeface="+mn-lt"/>
                <a:ea typeface="Times New Roman" panose="02020603050405020304" pitchFamily="18" charset="0"/>
                <a:cs typeface="Times New Roman" panose="02020603050405020304" pitchFamily="18" charset="0"/>
              </a:rPr>
              <a:t>Policy 4320, section 5 – </a:t>
            </a:r>
            <a:r>
              <a:rPr lang="en-US" sz="2000" dirty="0">
                <a:effectLst/>
                <a:latin typeface="+mn-lt"/>
                <a:ea typeface="Times New Roman" panose="02020603050405020304" pitchFamily="18" charset="0"/>
                <a:cs typeface="Times New Roman" panose="02020603050405020304" pitchFamily="18" charset="0"/>
              </a:rPr>
              <a:t>(Request for Reimbursement for Services - Not Allowed) “</a:t>
            </a:r>
            <a:r>
              <a:rPr lang="en-US" sz="1600" b="0" i="0" dirty="0">
                <a:solidFill>
                  <a:srgbClr val="182D4A"/>
                </a:solidFill>
                <a:effectLst/>
                <a:latin typeface="Roboto" panose="02000000000000000000" pitchFamily="2" charset="0"/>
              </a:rPr>
              <a:t>Items not authorized for reimbursement include salary payments, payments for outside services, and any unallowable expenditure.”</a:t>
            </a:r>
            <a:endParaRPr lang="en-US" sz="2400" b="0" i="0" dirty="0">
              <a:solidFill>
                <a:srgbClr val="182D4A"/>
              </a:solidFill>
              <a:effectLst/>
              <a:latin typeface="Roboto" panose="02000000000000000000" pitchFamily="2" charset="0"/>
            </a:endParaRPr>
          </a:p>
          <a:p>
            <a:pPr marL="118872" indent="0">
              <a:buNone/>
            </a:pPr>
            <a:endParaRPr lang="en-US" sz="2400" dirty="0">
              <a:effectLst/>
              <a:latin typeface="+mn-lt"/>
              <a:ea typeface="Times New Roman" panose="02020603050405020304" pitchFamily="18" charset="0"/>
              <a:cs typeface="Times New Roman" panose="02020603050405020304" pitchFamily="18" charset="0"/>
            </a:endParaRPr>
          </a:p>
          <a:p>
            <a:pPr marL="118872" indent="0">
              <a:buNone/>
            </a:pPr>
            <a:r>
              <a:rPr lang="en-US" sz="2400" dirty="0">
                <a:latin typeface="+mn-lt"/>
                <a:ea typeface="Times New Roman" panose="02020603050405020304" pitchFamily="18" charset="0"/>
                <a:cs typeface="Times New Roman" panose="02020603050405020304" pitchFamily="18" charset="0"/>
              </a:rPr>
              <a:t>	</a:t>
            </a:r>
            <a:endParaRPr lang="en-US" sz="2400" dirty="0">
              <a:effectLst/>
              <a:latin typeface="+mn-lt"/>
              <a:ea typeface="Times New Roman" panose="02020603050405020304" pitchFamily="18" charset="0"/>
              <a:cs typeface="Times New Roman" panose="02020603050405020304" pitchFamily="18" charset="0"/>
            </a:endParaRPr>
          </a:p>
          <a:p>
            <a:pPr marL="118872" indent="0">
              <a:buNone/>
            </a:pPr>
            <a:endParaRPr lang="en-US" dirty="0"/>
          </a:p>
        </p:txBody>
      </p:sp>
    </p:spTree>
    <p:extLst>
      <p:ext uri="{BB962C8B-B14F-4D97-AF65-F5344CB8AC3E}">
        <p14:creationId xmlns:p14="http://schemas.microsoft.com/office/powerpoint/2010/main" val="8927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783E-EDD9-487C-800C-63303C74C633}"/>
              </a:ext>
            </a:extLst>
          </p:cNvPr>
          <p:cNvSpPr>
            <a:spLocks noGrp="1"/>
          </p:cNvSpPr>
          <p:nvPr>
            <p:ph type="title"/>
          </p:nvPr>
        </p:nvSpPr>
        <p:spPr/>
        <p:txBody>
          <a:bodyPr/>
          <a:lstStyle/>
          <a:p>
            <a:endParaRPr lang="en-US" dirty="0"/>
          </a:p>
        </p:txBody>
      </p:sp>
      <p:pic>
        <p:nvPicPr>
          <p:cNvPr id="6" name="Content Placeholder 5" descr="Question mark against red wall">
            <a:extLst>
              <a:ext uri="{FF2B5EF4-FFF2-40B4-BE49-F238E27FC236}">
                <a16:creationId xmlns:a16="http://schemas.microsoft.com/office/drawing/2014/main" id="{DF121A53-432E-4357-800F-C750FEF6A3D7}"/>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57200" y="1844018"/>
            <a:ext cx="4038600" cy="2441302"/>
          </a:xfrm>
        </p:spPr>
      </p:pic>
      <p:sp>
        <p:nvSpPr>
          <p:cNvPr id="4" name="Content Placeholder 3">
            <a:extLst>
              <a:ext uri="{FF2B5EF4-FFF2-40B4-BE49-F238E27FC236}">
                <a16:creationId xmlns:a16="http://schemas.microsoft.com/office/drawing/2014/main" id="{AE865356-B291-4307-839F-F62A4A0974EF}"/>
              </a:ext>
            </a:extLst>
          </p:cNvPr>
          <p:cNvSpPr>
            <a:spLocks noGrp="1"/>
          </p:cNvSpPr>
          <p:nvPr>
            <p:ph sz="half" idx="2"/>
          </p:nvPr>
        </p:nvSpPr>
        <p:spPr/>
        <p:txBody>
          <a:bodyPr>
            <a:normAutofit/>
          </a:bodyPr>
          <a:lstStyle/>
          <a:p>
            <a:r>
              <a:rPr lang="en-US" dirty="0"/>
              <a:t>Please email with any  topics you would like discussed at future LEARN Sessions</a:t>
            </a:r>
          </a:p>
          <a:p>
            <a:pPr marL="118872" indent="0">
              <a:buNone/>
            </a:pPr>
            <a:r>
              <a:rPr lang="en-US" dirty="0"/>
              <a:t> </a:t>
            </a:r>
            <a:r>
              <a:rPr lang="en-US" dirty="0">
                <a:hlinkClick r:id="rId3"/>
              </a:rPr>
              <a:t>JLChavez@salud.unm.edu</a:t>
            </a:r>
            <a:endParaRPr lang="en-US" dirty="0"/>
          </a:p>
          <a:p>
            <a:pPr marL="118872" indent="0">
              <a:buNone/>
            </a:pPr>
            <a:endParaRPr lang="en-US" dirty="0"/>
          </a:p>
        </p:txBody>
      </p:sp>
    </p:spTree>
    <p:extLst>
      <p:ext uri="{BB962C8B-B14F-4D97-AF65-F5344CB8AC3E}">
        <p14:creationId xmlns:p14="http://schemas.microsoft.com/office/powerpoint/2010/main" val="62095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 General</a:t>
            </a:r>
          </a:p>
        </p:txBody>
      </p:sp>
      <p:sp>
        <p:nvSpPr>
          <p:cNvPr id="3" name="Content Placeholder 2"/>
          <p:cNvSpPr>
            <a:spLocks noGrp="1"/>
          </p:cNvSpPr>
          <p:nvPr>
            <p:ph sz="half" idx="1"/>
          </p:nvPr>
        </p:nvSpPr>
        <p:spPr>
          <a:xfrm>
            <a:off x="457200" y="1330452"/>
            <a:ext cx="8229600" cy="3467862"/>
          </a:xfrm>
        </p:spPr>
        <p:txBody>
          <a:bodyPr>
            <a:normAutofit fontScale="55000" lnSpcReduction="20000"/>
          </a:bodyPr>
          <a:lstStyle/>
          <a:p>
            <a:r>
              <a:rPr lang="en-US" sz="3600" dirty="0"/>
              <a:t>Modified to include travelers responsibility for policy compliance</a:t>
            </a:r>
          </a:p>
          <a:p>
            <a:pPr marL="118872" indent="0">
              <a:buNone/>
            </a:pPr>
            <a:endParaRPr lang="en-US" dirty="0"/>
          </a:p>
          <a:p>
            <a:pPr marL="118872" indent="0" fontAlgn="base">
              <a:buNone/>
            </a:pPr>
            <a:r>
              <a:rPr lang="en-US" dirty="0"/>
              <a:t>“When traveling on university business, it is the responsibility of the traveler to understand University travel policy in order to be paid or reimbursed in a timely manner and understand which expenses will and will not be covered by the University. Consequently, all UNM travelers and department personnel should:</a:t>
            </a:r>
          </a:p>
          <a:p>
            <a:pPr fontAlgn="base"/>
            <a:r>
              <a:rPr lang="en-US" dirty="0"/>
              <a:t>Read and be familiar with UAP 4030 prior to travel. </a:t>
            </a:r>
          </a:p>
          <a:p>
            <a:pPr fontAlgn="base"/>
            <a:r>
              <a:rPr lang="en-US" dirty="0"/>
              <a:t>Ascertain if there are any funding sources or departmental restrictions on paying for travel expenses.</a:t>
            </a:r>
          </a:p>
          <a:p>
            <a:pPr fontAlgn="base"/>
            <a:r>
              <a:rPr lang="en-US" dirty="0"/>
              <a:t>Demonstrate good stewardship of University resources (i.e., spending will be reasonable and not excessive).</a:t>
            </a:r>
          </a:p>
          <a:p>
            <a:pPr fontAlgn="base"/>
            <a:r>
              <a:rPr lang="en-US" dirty="0"/>
              <a:t>Obtain prior approval from an authorized supervisor or manager if the traveler has questions about planned travel (expenses not approved by an authorized supervisor or manager may not be reimbursed); and</a:t>
            </a:r>
          </a:p>
          <a:p>
            <a:pPr fontAlgn="base"/>
            <a:r>
              <a:rPr lang="en-US" dirty="0"/>
              <a:t>Become familiar with the rules regarding use of a P-card for travel to ensure University funds are not used for personal travel.”</a:t>
            </a:r>
          </a:p>
          <a:p>
            <a:pPr marL="118872" indent="0">
              <a:buNone/>
            </a:pPr>
            <a:endParaRPr lang="en-US" dirty="0"/>
          </a:p>
        </p:txBody>
      </p:sp>
    </p:spTree>
    <p:extLst>
      <p:ext uri="{BB962C8B-B14F-4D97-AF65-F5344CB8AC3E}">
        <p14:creationId xmlns:p14="http://schemas.microsoft.com/office/powerpoint/2010/main" val="173229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 Applicability/Eligibility</a:t>
            </a:r>
          </a:p>
        </p:txBody>
      </p:sp>
      <p:sp>
        <p:nvSpPr>
          <p:cNvPr id="3" name="Content Placeholder 2"/>
          <p:cNvSpPr>
            <a:spLocks noGrp="1"/>
          </p:cNvSpPr>
          <p:nvPr>
            <p:ph sz="half" idx="1"/>
          </p:nvPr>
        </p:nvSpPr>
        <p:spPr>
          <a:xfrm>
            <a:off x="457200" y="1330452"/>
            <a:ext cx="8229600" cy="3467862"/>
          </a:xfrm>
        </p:spPr>
        <p:txBody>
          <a:bodyPr>
            <a:normAutofit fontScale="92500" lnSpcReduction="10000"/>
          </a:bodyPr>
          <a:lstStyle/>
          <a:p>
            <a:pPr marL="118872" indent="0">
              <a:buNone/>
            </a:pPr>
            <a:r>
              <a:rPr lang="en-US" sz="3600" dirty="0"/>
              <a:t>New Section Name – still include accountable plan requirements</a:t>
            </a:r>
          </a:p>
          <a:p>
            <a:r>
              <a:rPr lang="en-US" sz="3000" dirty="0"/>
              <a:t>Applies to Faculty, staff, and students.  Visitors subject to “reasonable” standard</a:t>
            </a:r>
          </a:p>
          <a:p>
            <a:r>
              <a:rPr lang="en-US" sz="3000" dirty="0"/>
              <a:t>Additional language for student organization travel</a:t>
            </a:r>
          </a:p>
          <a:p>
            <a:r>
              <a:rPr lang="en-US" sz="3000" dirty="0"/>
              <a:t>Added section on foreign national travel limitations</a:t>
            </a:r>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210477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0452"/>
            <a:ext cx="8229600" cy="3467862"/>
          </a:xfrm>
        </p:spPr>
        <p:txBody>
          <a:bodyPr>
            <a:normAutofit/>
          </a:bodyPr>
          <a:lstStyle/>
          <a:p>
            <a:r>
              <a:rPr lang="en-US" sz="2600" dirty="0"/>
              <a:t>3.1 – Eligibility definition</a:t>
            </a:r>
          </a:p>
          <a:p>
            <a:r>
              <a:rPr lang="en-US" sz="2600" dirty="0"/>
              <a:t>3.2 – Remote Work</a:t>
            </a:r>
          </a:p>
          <a:p>
            <a:pPr lvl="1"/>
            <a:r>
              <a:rPr lang="en-US" sz="1800" dirty="0">
                <a:solidFill>
                  <a:schemeClr val="accent2">
                    <a:lumMod val="75000"/>
                  </a:schemeClr>
                </a:solidFill>
              </a:rPr>
              <a:t>Employees traveling between their Alternate Work Location and a UNM Worksite are not considered to be on travel status. (Hybrid)</a:t>
            </a:r>
          </a:p>
          <a:p>
            <a:r>
              <a:rPr lang="en-US" sz="2400" dirty="0"/>
              <a:t>3.3 – Documentation Required</a:t>
            </a:r>
          </a:p>
          <a:p>
            <a:pPr lvl="1"/>
            <a:r>
              <a:rPr lang="en-US" sz="1800" dirty="0">
                <a:solidFill>
                  <a:schemeClr val="accent2">
                    <a:lumMod val="75000"/>
                  </a:schemeClr>
                </a:solidFill>
              </a:rPr>
              <a:t>Bullet point list of items to include</a:t>
            </a:r>
          </a:p>
          <a:p>
            <a:pPr lvl="1"/>
            <a:r>
              <a:rPr lang="en-US" sz="1800" dirty="0">
                <a:solidFill>
                  <a:schemeClr val="accent2">
                    <a:lumMod val="75000"/>
                  </a:schemeClr>
                </a:solidFill>
              </a:rPr>
              <a:t>Itemized receipts for any travel-related expenses of $25 or more. </a:t>
            </a:r>
          </a:p>
          <a:p>
            <a:pPr marL="722376" lvl="2" indent="0">
              <a:buNone/>
            </a:pPr>
            <a:r>
              <a:rPr lang="en-US" sz="1400" dirty="0">
                <a:solidFill>
                  <a:schemeClr val="accent2">
                    <a:lumMod val="75000"/>
                  </a:schemeClr>
                </a:solidFill>
              </a:rPr>
              <a:t>Receipt not required &lt;$25, but details of expense must be include</a:t>
            </a:r>
          </a:p>
          <a:p>
            <a:pPr marL="507492" indent="-342900"/>
            <a:r>
              <a:rPr lang="en-US" sz="2200" dirty="0"/>
              <a:t>3.4 – Approval of Reimbursement and Per Diem Requests</a:t>
            </a:r>
          </a:p>
          <a:p>
            <a:pPr marL="118872" indent="0">
              <a:buNone/>
            </a:pPr>
            <a:endParaRPr lang="en-US" sz="1800" dirty="0"/>
          </a:p>
        </p:txBody>
      </p:sp>
      <p:sp>
        <p:nvSpPr>
          <p:cNvPr id="4" name="Title 3"/>
          <p:cNvSpPr>
            <a:spLocks noGrp="1"/>
          </p:cNvSpPr>
          <p:nvPr>
            <p:ph type="title"/>
          </p:nvPr>
        </p:nvSpPr>
        <p:spPr/>
        <p:txBody>
          <a:bodyPr/>
          <a:lstStyle/>
          <a:p>
            <a:r>
              <a:rPr lang="en-US" dirty="0"/>
              <a:t>Section 3 – University Paid Travel</a:t>
            </a:r>
          </a:p>
        </p:txBody>
      </p:sp>
    </p:spTree>
    <p:extLst>
      <p:ext uri="{BB962C8B-B14F-4D97-AF65-F5344CB8AC3E}">
        <p14:creationId xmlns:p14="http://schemas.microsoft.com/office/powerpoint/2010/main" val="105622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 – Prior Approval</a:t>
            </a:r>
          </a:p>
        </p:txBody>
      </p:sp>
      <p:sp>
        <p:nvSpPr>
          <p:cNvPr id="3" name="Content Placeholder 2"/>
          <p:cNvSpPr>
            <a:spLocks noGrp="1"/>
          </p:cNvSpPr>
          <p:nvPr>
            <p:ph sz="half" idx="1"/>
          </p:nvPr>
        </p:nvSpPr>
        <p:spPr>
          <a:xfrm>
            <a:off x="457200" y="1330452"/>
            <a:ext cx="8229600" cy="3467862"/>
          </a:xfrm>
        </p:spPr>
        <p:txBody>
          <a:bodyPr>
            <a:normAutofit/>
          </a:bodyPr>
          <a:lstStyle/>
          <a:p>
            <a:r>
              <a:rPr lang="en-US" sz="2400" dirty="0"/>
              <a:t>Title change  - combines inside US and International travel</a:t>
            </a:r>
          </a:p>
          <a:p>
            <a:r>
              <a:rPr lang="en-US" sz="2400" dirty="0"/>
              <a:t>Requires departments to establish procedures</a:t>
            </a:r>
          </a:p>
          <a:p>
            <a:pPr marL="118872" indent="0">
              <a:buNone/>
            </a:pPr>
            <a:r>
              <a:rPr lang="en-US" sz="2400" dirty="0"/>
              <a:t>REMINDER:</a:t>
            </a:r>
          </a:p>
          <a:p>
            <a:pPr>
              <a:buFont typeface="Wingdings" panose="05000000000000000000" pitchFamily="2" charset="2"/>
              <a:buChar char="§"/>
            </a:pPr>
            <a:r>
              <a:rPr lang="en-US" sz="2400" dirty="0"/>
              <a:t>All international travel reports must have approval documentation attached</a:t>
            </a:r>
          </a:p>
          <a:p>
            <a:pPr lvl="1">
              <a:buFont typeface="Wingdings" panose="05000000000000000000" pitchFamily="2" charset="2"/>
              <a:buChar char="§"/>
            </a:pPr>
            <a:r>
              <a:rPr lang="en-US" sz="2000" dirty="0"/>
              <a:t>For HSC International Request Portal - </a:t>
            </a:r>
            <a:r>
              <a:rPr lang="en-US" sz="2000" dirty="0">
                <a:hlinkClick r:id="rId3"/>
              </a:rPr>
              <a:t>https://app.smartsheet.com/b/publish?EQBCT=fbb0501ac45c47b592755029ed4b6179</a:t>
            </a:r>
            <a:endParaRPr lang="en-US" sz="2000" dirty="0"/>
          </a:p>
          <a:p>
            <a:pPr marL="118872" indent="0">
              <a:buNone/>
            </a:pPr>
            <a:endParaRPr lang="en-US" sz="2400" dirty="0"/>
          </a:p>
          <a:p>
            <a:endParaRPr lang="en-US" dirty="0"/>
          </a:p>
          <a:p>
            <a:pPr marL="118872" indent="0">
              <a:buNone/>
            </a:pPr>
            <a:endParaRPr lang="en-US" dirty="0"/>
          </a:p>
        </p:txBody>
      </p:sp>
    </p:spTree>
    <p:extLst>
      <p:ext uri="{BB962C8B-B14F-4D97-AF65-F5344CB8AC3E}">
        <p14:creationId xmlns:p14="http://schemas.microsoft.com/office/powerpoint/2010/main" val="402091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5 - </a:t>
            </a:r>
            <a:r>
              <a:rPr lang="fr-FR" dirty="0"/>
              <a:t>International Travel - Export Control Compliance</a:t>
            </a:r>
            <a:endParaRPr lang="en-US" dirty="0"/>
          </a:p>
        </p:txBody>
      </p:sp>
      <p:sp>
        <p:nvSpPr>
          <p:cNvPr id="3" name="Content Placeholder 2"/>
          <p:cNvSpPr>
            <a:spLocks noGrp="1"/>
          </p:cNvSpPr>
          <p:nvPr>
            <p:ph sz="half" idx="1"/>
          </p:nvPr>
        </p:nvSpPr>
        <p:spPr>
          <a:xfrm>
            <a:off x="457200" y="1330452"/>
            <a:ext cx="8229600" cy="3467862"/>
          </a:xfrm>
        </p:spPr>
        <p:txBody>
          <a:bodyPr>
            <a:normAutofit/>
          </a:bodyPr>
          <a:lstStyle/>
          <a:p>
            <a:r>
              <a:rPr lang="en-US" dirty="0">
                <a:hlinkClick r:id="rId3"/>
              </a:rPr>
              <a:t>https://pcard.unm.edu/policies-and-procedures/export-control.html</a:t>
            </a:r>
            <a:endParaRPr lang="en-US" dirty="0"/>
          </a:p>
          <a:p>
            <a:pPr marL="118872" indent="0">
              <a:buNone/>
            </a:pPr>
            <a:endParaRPr lang="en-US" dirty="0"/>
          </a:p>
          <a:p>
            <a:r>
              <a:rPr lang="en-US" dirty="0">
                <a:solidFill>
                  <a:srgbClr val="182D4A"/>
                </a:solidFill>
                <a:latin typeface="Roboto" panose="02000000000000000000" pitchFamily="2" charset="0"/>
              </a:rPr>
              <a:t>C</a:t>
            </a:r>
            <a:r>
              <a:rPr lang="en-US" b="0" i="0" dirty="0">
                <a:solidFill>
                  <a:srgbClr val="182D4A"/>
                </a:solidFill>
                <a:effectLst/>
                <a:latin typeface="Roboto" panose="02000000000000000000" pitchFamily="2" charset="0"/>
              </a:rPr>
              <a:t>ontact Export Control at </a:t>
            </a:r>
            <a:r>
              <a:rPr lang="en-US" b="0" i="0" u="none" strike="noStrike" dirty="0">
                <a:solidFill>
                  <a:srgbClr val="315594"/>
                </a:solidFill>
                <a:effectLst/>
                <a:latin typeface="Roboto" panose="02000000000000000000" pitchFamily="2" charset="0"/>
                <a:hlinkClick r:id="rId4"/>
              </a:rPr>
              <a:t>export@unm.edu</a:t>
            </a:r>
            <a:r>
              <a:rPr lang="en-US" b="0" i="0" dirty="0">
                <a:solidFill>
                  <a:srgbClr val="182D4A"/>
                </a:solidFill>
                <a:effectLst/>
                <a:latin typeface="Roboto" panose="02000000000000000000" pitchFamily="2" charset="0"/>
              </a:rPr>
              <a:t>  prior to commencing travel</a:t>
            </a:r>
            <a:endParaRPr lang="en-US" dirty="0"/>
          </a:p>
          <a:p>
            <a:pPr marL="118872" indent="0">
              <a:buNone/>
            </a:pPr>
            <a:endParaRPr lang="en-US" dirty="0"/>
          </a:p>
        </p:txBody>
      </p:sp>
    </p:spTree>
    <p:extLst>
      <p:ext uri="{BB962C8B-B14F-4D97-AF65-F5344CB8AC3E}">
        <p14:creationId xmlns:p14="http://schemas.microsoft.com/office/powerpoint/2010/main" val="407746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6 – Health and Accident Insurance for Travel</a:t>
            </a:r>
          </a:p>
        </p:txBody>
      </p:sp>
      <p:sp>
        <p:nvSpPr>
          <p:cNvPr id="3" name="Content Placeholder 2"/>
          <p:cNvSpPr>
            <a:spLocks noGrp="1"/>
          </p:cNvSpPr>
          <p:nvPr>
            <p:ph sz="half" idx="1"/>
          </p:nvPr>
        </p:nvSpPr>
        <p:spPr>
          <a:xfrm>
            <a:off x="457200" y="1330452"/>
            <a:ext cx="8229600" cy="3467862"/>
          </a:xfrm>
        </p:spPr>
        <p:txBody>
          <a:bodyPr>
            <a:normAutofit fontScale="47500" lnSpcReduction="20000"/>
          </a:bodyPr>
          <a:lstStyle/>
          <a:p>
            <a:r>
              <a:rPr lang="en-US" sz="5100" dirty="0"/>
              <a:t>Informational – does not imply allowable</a:t>
            </a:r>
          </a:p>
          <a:p>
            <a:pPr marL="118872" indent="0">
              <a:buNone/>
            </a:pPr>
            <a:r>
              <a:rPr lang="en-US" b="1" dirty="0"/>
              <a:t>Travel Insurance</a:t>
            </a:r>
          </a:p>
          <a:p>
            <a:pPr marL="118872" indent="0">
              <a:buNone/>
            </a:pPr>
            <a:r>
              <a:rPr lang="en-US" dirty="0"/>
              <a:t>Currently, the University does </a:t>
            </a:r>
            <a:r>
              <a:rPr lang="en-US" b="1" dirty="0"/>
              <a:t>not provide blanket travel insurance coverage</a:t>
            </a:r>
            <a:r>
              <a:rPr lang="en-US" dirty="0"/>
              <a:t> for faculty or staff traveling on university-related business. However, coverage may be available through the University’s existing insurance policies, which include:</a:t>
            </a:r>
          </a:p>
          <a:p>
            <a:r>
              <a:rPr lang="en-US" b="1" dirty="0"/>
              <a:t>Workers' Compensation Insurance</a:t>
            </a:r>
            <a:r>
              <a:rPr lang="en-US" dirty="0"/>
              <a:t> – Applies in cases of work-related injuries sustained while traveling.</a:t>
            </a:r>
          </a:p>
          <a:p>
            <a:r>
              <a:rPr lang="en-US" b="1" dirty="0"/>
              <a:t>General Liability &amp; Auto Liability Statutory Coverages</a:t>
            </a:r>
            <a:r>
              <a:rPr lang="en-US" dirty="0"/>
              <a:t>-Applies to liabilities caused by the negligence of employees while traveling.</a:t>
            </a:r>
          </a:p>
          <a:p>
            <a:pPr marL="118872" indent="0">
              <a:buNone/>
            </a:pPr>
            <a:r>
              <a:rPr lang="en-US" dirty="0"/>
              <a:t>No action is required from faculty or staff to be eligible for these policies. However, </a:t>
            </a:r>
            <a:r>
              <a:rPr lang="en-US" b="1" dirty="0"/>
              <a:t>all university-related travel must be booked in accordance with the University’s administrative policies and procedures</a:t>
            </a:r>
            <a:r>
              <a:rPr lang="en-US" dirty="0"/>
              <a:t> to ensure coverage applicability and to support traveler safety. Visit the </a:t>
            </a:r>
            <a:r>
              <a:rPr lang="en-US" b="1" u="sng" dirty="0">
                <a:hlinkClick r:id="rId3"/>
              </a:rPr>
              <a:t>UNM Travel</a:t>
            </a:r>
            <a:r>
              <a:rPr lang="en-US" b="1" u="sng" dirty="0"/>
              <a:t> </a:t>
            </a:r>
            <a:r>
              <a:rPr lang="en-US" dirty="0"/>
              <a:t>webpage for more information including travel booking tools and options that save time, money, and include more benefits.</a:t>
            </a:r>
          </a:p>
          <a:p>
            <a:pPr marL="118872" indent="0">
              <a:buNone/>
            </a:pPr>
            <a:r>
              <a:rPr lang="en-US" b="1" dirty="0"/>
              <a:t>Optional International Travel Insurance</a:t>
            </a:r>
            <a:endParaRPr lang="en-US" dirty="0"/>
          </a:p>
          <a:p>
            <a:pPr marL="118872" indent="0">
              <a:buNone/>
            </a:pPr>
            <a:r>
              <a:rPr lang="en-US" dirty="0"/>
              <a:t>For those seeking more comprehensive travel insurance, the University recognizes </a:t>
            </a:r>
            <a:r>
              <a:rPr lang="en-US" b="1" dirty="0">
                <a:hlinkClick r:id="rId4"/>
              </a:rPr>
              <a:t>Cultural Insurance Services International (CISI)</a:t>
            </a:r>
            <a:r>
              <a:rPr lang="en-US" dirty="0"/>
              <a:t>as a current provider. This insurance option has been effectively used by the Global Education Office for study abroad programs and may be a valuable option for travelers looking for added protection.</a:t>
            </a:r>
          </a:p>
          <a:p>
            <a:pPr marL="118872" indent="0">
              <a:buNone/>
            </a:pPr>
            <a:r>
              <a:rPr lang="en-US" dirty="0"/>
              <a:t>We encourage all employees to carefully consider their travel insurance needs before departure and to reach out to the </a:t>
            </a:r>
            <a:r>
              <a:rPr lang="en-US" b="1" u="sng" dirty="0">
                <a:hlinkClick r:id="rId5"/>
              </a:rPr>
              <a:t>Risk Services</a:t>
            </a:r>
            <a:r>
              <a:rPr lang="en-US" b="1" u="sng" dirty="0"/>
              <a:t> </a:t>
            </a:r>
            <a:r>
              <a:rPr lang="en-US" dirty="0"/>
              <a:t>or </a:t>
            </a:r>
            <a:r>
              <a:rPr lang="en-US" b="1" u="sng" dirty="0">
                <a:hlinkClick r:id="rId6"/>
              </a:rPr>
              <a:t>Global Education Office</a:t>
            </a:r>
            <a:r>
              <a:rPr lang="en-US" dirty="0"/>
              <a:t> for more specific guidance.</a:t>
            </a:r>
          </a:p>
          <a:p>
            <a:pPr marL="118872" indent="0">
              <a:buNone/>
            </a:pPr>
            <a:endParaRPr lang="en-US" sz="3600" dirty="0"/>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1960211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M Power Point Template">
  <a:themeElements>
    <a:clrScheme name="UNM Palette">
      <a:dk1>
        <a:srgbClr val="AA0530"/>
      </a:dk1>
      <a:lt1>
        <a:srgbClr val="FFFFFF"/>
      </a:lt1>
      <a:dk2>
        <a:srgbClr val="505150"/>
      </a:dk2>
      <a:lt2>
        <a:srgbClr val="999A98"/>
      </a:lt2>
      <a:accent1>
        <a:srgbClr val="AA0530"/>
      </a:accent1>
      <a:accent2>
        <a:srgbClr val="505150"/>
      </a:accent2>
      <a:accent3>
        <a:srgbClr val="E47623"/>
      </a:accent3>
      <a:accent4>
        <a:srgbClr val="EFA33C"/>
      </a:accent4>
      <a:accent5>
        <a:srgbClr val="530058"/>
      </a:accent5>
      <a:accent6>
        <a:srgbClr val="92B600"/>
      </a:accent6>
      <a:hlink>
        <a:srgbClr val="007384"/>
      </a:hlink>
      <a:folHlink>
        <a:srgbClr val="7C8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AC Presentor Template" id="{68E4AB48-7BA7-8845-A71A-D06647240A67}" vid="{B8C9A811-BC50-1849-BCE1-00409D5C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linical xmlns="6a873026-5116-46fc-bfe1-be41dcc44d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6B8849D0A22F42A64D4DB96FACD76B" ma:contentTypeVersion="14" ma:contentTypeDescription="Create a new document." ma:contentTypeScope="" ma:versionID="5f3e3ad37a7a168c7814e2a44d781923">
  <xsd:schema xmlns:xsd="http://www.w3.org/2001/XMLSchema" xmlns:xs="http://www.w3.org/2001/XMLSchema" xmlns:p="http://schemas.microsoft.com/office/2006/metadata/properties" xmlns:ns2="6a873026-5116-46fc-bfe1-be41dcc44d86" xmlns:ns3="9642ac99-028c-4360-98c1-d24811ac8000" targetNamespace="http://schemas.microsoft.com/office/2006/metadata/properties" ma:root="true" ma:fieldsID="5d5cdaf6edadc4887767aa393557b486" ns2:_="" ns3:_="">
    <xsd:import namespace="6a873026-5116-46fc-bfe1-be41dcc44d86"/>
    <xsd:import namespace="9642ac99-028c-4360-98c1-d24811ac8000"/>
    <xsd:element name="properties">
      <xsd:complexType>
        <xsd:sequence>
          <xsd:element name="documentManagement">
            <xsd:complexType>
              <xsd:all>
                <xsd:element ref="ns2:Clinical"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73026-5116-46fc-bfe1-be41dcc44d86" elementFormDefault="qualified">
    <xsd:import namespace="http://schemas.microsoft.com/office/2006/documentManagement/types"/>
    <xsd:import namespace="http://schemas.microsoft.com/office/infopath/2007/PartnerControls"/>
    <xsd:element name="Clinical" ma:index="8" nillable="true" ma:displayName="Clinical" ma:format="DateOnly" ma:internalName="Clinical">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42ac99-028c-4360-98c1-d24811ac8000"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F7A6AA-A9A7-474B-A459-97CD597C093F}">
  <ds:schemaRefs>
    <ds:schemaRef ds:uri="http://schemas.microsoft.com/sharepoint/v3/contenttype/forms"/>
  </ds:schemaRefs>
</ds:datastoreItem>
</file>

<file path=customXml/itemProps2.xml><?xml version="1.0" encoding="utf-8"?>
<ds:datastoreItem xmlns:ds="http://schemas.openxmlformats.org/officeDocument/2006/customXml" ds:itemID="{76B2C93E-3A03-4C87-A035-580D31500C17}">
  <ds:schemaRefs>
    <ds:schemaRef ds:uri="http://www.w3.org/XML/1998/namespace"/>
    <ds:schemaRef ds:uri="http://schemas.microsoft.com/office/2006/documentManagement/types"/>
    <ds:schemaRef ds:uri="http://purl.org/dc/terms/"/>
    <ds:schemaRef ds:uri="http://purl.org/dc/dcmitype/"/>
    <ds:schemaRef ds:uri="6a873026-5116-46fc-bfe1-be41dcc44d86"/>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642ac99-028c-4360-98c1-d24811ac8000"/>
  </ds:schemaRefs>
</ds:datastoreItem>
</file>

<file path=customXml/itemProps3.xml><?xml version="1.0" encoding="utf-8"?>
<ds:datastoreItem xmlns:ds="http://schemas.openxmlformats.org/officeDocument/2006/customXml" ds:itemID="{2A569893-3AA6-4480-B810-27ADA2976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73026-5116-46fc-bfe1-be41dcc44d86"/>
    <ds:schemaRef ds:uri="9642ac99-028c-4360-98c1-d24811ac80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UNM Brand Template 3</Template>
  <TotalTime>4420</TotalTime>
  <Words>2321</Words>
  <Application>Microsoft Office PowerPoint</Application>
  <PresentationFormat>On-screen Show (16:9)</PresentationFormat>
  <Paragraphs>215</Paragraphs>
  <Slides>31</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Calibri</vt:lpstr>
      <vt:lpstr>Roboto</vt:lpstr>
      <vt:lpstr>Times New Roman</vt:lpstr>
      <vt:lpstr>Wingdings</vt:lpstr>
      <vt:lpstr>Wingdings 2</vt:lpstr>
      <vt:lpstr>Wingdings 3</vt:lpstr>
      <vt:lpstr>UNM Power Point Template</vt:lpstr>
      <vt:lpstr>LEARN SESSION</vt:lpstr>
      <vt:lpstr>Winter Break Reminders</vt:lpstr>
      <vt:lpstr>UAP 4030: Travel Expenses and Per Diem </vt:lpstr>
      <vt:lpstr>Section 1 - General</vt:lpstr>
      <vt:lpstr>Section 2 – Applicability/Eligibility</vt:lpstr>
      <vt:lpstr>Section 3 – University Paid Travel</vt:lpstr>
      <vt:lpstr>Section 4 – Prior Approval</vt:lpstr>
      <vt:lpstr>Section 5 - International Travel - Export Control Compliance</vt:lpstr>
      <vt:lpstr>Section 6 – Health and Accident Insurance for Travel</vt:lpstr>
      <vt:lpstr>Section 7 – Transportation Expenses</vt:lpstr>
      <vt:lpstr>Section 8 – Air Travel</vt:lpstr>
      <vt:lpstr>Section 8.2.2 – Frequent Flyer Mileage</vt:lpstr>
      <vt:lpstr>Section 8.2.3 – Unused Flight Credits</vt:lpstr>
      <vt:lpstr>Section 8 – Air Travel</vt:lpstr>
      <vt:lpstr>Section 9 – Automobile Travel</vt:lpstr>
      <vt:lpstr>Section 9.2 – Rental Car Insurance</vt:lpstr>
      <vt:lpstr>Section 9.3 – Personal Automobile </vt:lpstr>
      <vt:lpstr>Section 9.4 – Taxi/Ride Share/Public Transportation Fares</vt:lpstr>
      <vt:lpstr>Section 12 – Paying for Travel</vt:lpstr>
      <vt:lpstr>Section 12.1 – Lodging and Meals</vt:lpstr>
      <vt:lpstr>Section 12.2 – Method One:  Day Trip Meal Allowance</vt:lpstr>
      <vt:lpstr>Section 12.3 – Method Two:  Flat per Diem Allowance for International &amp; Travel Within the United States</vt:lpstr>
      <vt:lpstr>Section 12.4 – Method Three: Actual Lodging Expense Reimbursed, Plus a Per Diem Meal and Incidental Expenses Reimbursement</vt:lpstr>
      <vt:lpstr>Section 12.5 – Conference Meals and Lodging</vt:lpstr>
      <vt:lpstr>Section 12.6 – Field Travel</vt:lpstr>
      <vt:lpstr>Section 13 – Combining Business Travel with Personal Travel</vt:lpstr>
      <vt:lpstr>Section 13.1 – 13.4</vt:lpstr>
      <vt:lpstr>Section 13.5 – Lodging with Family or Friends</vt:lpstr>
      <vt:lpstr>Section 14 – 18 - unchanged</vt:lpstr>
      <vt:lpstr>Policy Refreshers – Common Violations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Ethan Gregory Rule</dc:creator>
  <cp:lastModifiedBy>Joyce L Chavez</cp:lastModifiedBy>
  <cp:revision>102</cp:revision>
  <cp:lastPrinted>2025-06-12T12:57:08Z</cp:lastPrinted>
  <dcterms:created xsi:type="dcterms:W3CDTF">2017-06-20T14:33:50Z</dcterms:created>
  <dcterms:modified xsi:type="dcterms:W3CDTF">2025-12-18T18:28:17Z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0x010100CF6B8849D0A22F42A64D4DB96FACD76B</vt:lpwstr>
  </property>
  <property fmtid="{D5CDD505-2E9C-101B-9397-08002B2CF9AE}" pid="3" name="Order">
    <vt:r8>739000</vt:r8>
  </property>
</Properties>
</file>